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1"/>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514" r:id="rId72"/>
    <p:sldId id="326" r:id="rId73"/>
    <p:sldId id="327" r:id="rId74"/>
    <p:sldId id="328" r:id="rId75"/>
    <p:sldId id="330" r:id="rId76"/>
    <p:sldId id="329"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6" r:id="rId162"/>
    <p:sldId id="415"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6" r:id="rId192"/>
    <p:sldId id="445"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565" autoAdjust="0"/>
  </p:normalViewPr>
  <p:slideViewPr>
    <p:cSldViewPr snapToGrid="0">
      <p:cViewPr>
        <p:scale>
          <a:sx n="74" d="100"/>
          <a:sy n="74" d="100"/>
        </p:scale>
        <p:origin x="66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notesMaster" Target="notesMasters/notes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presProps" Target="pres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tableStyles" Target="tableStyle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8E4FF2-74FF-46D2-A872-C5E2780E596C}" type="datetimeFigureOut">
              <a:rPr lang="en-US" smtClean="0"/>
              <a:t>5/3/2024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CE3CF-57FF-4EE1-96F8-DA8D97D817B1}" type="slidenum">
              <a:rPr lang="en-US" smtClean="0"/>
              <a:t>‹#›</a:t>
            </a:fld>
            <a:endParaRPr lang="en-US"/>
          </a:p>
        </p:txBody>
      </p:sp>
    </p:spTree>
    <p:extLst>
      <p:ext uri="{BB962C8B-B14F-4D97-AF65-F5344CB8AC3E}">
        <p14:creationId xmlns:p14="http://schemas.microsoft.com/office/powerpoint/2010/main" val="1136727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8CE3CF-57FF-4EE1-96F8-DA8D97D817B1}" type="slidenum">
              <a:rPr lang="en-US" smtClean="0"/>
              <a:t>102</a:t>
            </a:fld>
            <a:endParaRPr lang="en-US"/>
          </a:p>
        </p:txBody>
      </p:sp>
    </p:spTree>
    <p:extLst>
      <p:ext uri="{BB962C8B-B14F-4D97-AF65-F5344CB8AC3E}">
        <p14:creationId xmlns:p14="http://schemas.microsoft.com/office/powerpoint/2010/main" val="211149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7971-578A-8446-9E1C-76FF01DE2C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C0ACFF-BFC3-BE1B-9BBE-A170957D07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4A9F6E-91BF-952A-6C97-A301517401A3}"/>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627F7AC9-F731-5E0E-CD45-C3FDD0C441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64D42-7421-2520-C8A8-4148EBBF9C5E}"/>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389518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5A892-EBB6-81A1-0363-613D3064E6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DBD3BC-1AC9-451B-8539-89E09475B5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E7740-5AD8-62B6-60F7-AF09EEBB933C}"/>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F42A6637-0141-A76C-60DA-49606E863A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E7B30-1DD5-43B9-46E5-19F05A61DAE2}"/>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339144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2340C2-544F-C802-D150-A0BE10D12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F908A2-C768-F588-A0CD-6674359B4C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E377B-881B-EC6B-53AC-9F36C5FECDB1}"/>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3E60ECD4-4B25-C540-0522-CCDFDDBA0E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806098-58DE-1856-12D6-8A24F6CDFEB1}"/>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3154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D605C-CCEB-12D9-FA4E-4DBD85BFD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DDF959-607D-B727-B1A2-C391AC3772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40A56-8EA0-166D-7CB8-88D8B5F02361}"/>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C275771A-DBF6-778C-61AD-55E6B94B8C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CDE61C-293B-FB80-1B33-8F365EB75AD0}"/>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120000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1E9B3-04A6-8079-F928-D9E1D0696F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C02E5A-0A94-0FB0-3F4E-729172A282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9B8A63-38D8-1D2C-2935-7221F0183C9C}"/>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565E033B-34EA-D548-CDD3-DF96CAF031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A40749-7FBE-B8B9-2251-6C8B1FAC98BB}"/>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1507887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DAA63-51DC-A70F-E89B-6DECC6601B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EA6EA1-D22E-24AB-06D4-F6AC2E9CD8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374404-9CB1-F49D-1E7F-35FC532790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0DF58F-2CD5-4AE3-C354-B9CA9B67510B}"/>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6" name="Footer Placeholder 5">
            <a:extLst>
              <a:ext uri="{FF2B5EF4-FFF2-40B4-BE49-F238E27FC236}">
                <a16:creationId xmlns:a16="http://schemas.microsoft.com/office/drawing/2014/main" id="{172A7BA4-4DCE-D7EE-D497-1CC584FD77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24447C-66EF-49F9-BF03-47A65250361B}"/>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400214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7F50-DF5E-26CB-9335-240D8214F4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CB17A-4BDD-2537-6CAC-886A42B287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D6EB82-8CE1-632C-9158-54EA5DD124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48CACF-B35D-FD8E-C262-3B253A16C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5DB99F-41DB-DB8D-9DDD-1023FE7DE2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9B1874-6A21-16FA-FB24-69C879163498}"/>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8" name="Footer Placeholder 7">
            <a:extLst>
              <a:ext uri="{FF2B5EF4-FFF2-40B4-BE49-F238E27FC236}">
                <a16:creationId xmlns:a16="http://schemas.microsoft.com/office/drawing/2014/main" id="{388CCE5F-95A6-5748-5E28-4EED35962B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A18185-AC4B-3DDF-ADC2-5F75FE8783F0}"/>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166733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295B-2E94-3727-D898-415E921A65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3F560B-5C82-930E-A3F3-31BAE978538C}"/>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4" name="Footer Placeholder 3">
            <a:extLst>
              <a:ext uri="{FF2B5EF4-FFF2-40B4-BE49-F238E27FC236}">
                <a16:creationId xmlns:a16="http://schemas.microsoft.com/office/drawing/2014/main" id="{1A53C635-A08E-F3FC-C749-9738B63CB1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F5A8B9-1B85-71A2-973C-73A461C07C95}"/>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318052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2F1E17-504D-2318-34AB-FD276254E516}"/>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3" name="Footer Placeholder 2">
            <a:extLst>
              <a:ext uri="{FF2B5EF4-FFF2-40B4-BE49-F238E27FC236}">
                <a16:creationId xmlns:a16="http://schemas.microsoft.com/office/drawing/2014/main" id="{6AE7BF65-EEBE-1642-830A-763767ECD8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291485-D31C-367F-5070-FE9AA6914B57}"/>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290717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4BA1D-43E2-7DFF-8916-92FBAC4811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4EFA4B-3F9F-2FA5-AFD2-D57989C9E7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A0FDCB-6AC4-84B5-365C-0DD5680AC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35BB3C-A07B-C42C-7499-EDDBCDF31C05}"/>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6" name="Footer Placeholder 5">
            <a:extLst>
              <a:ext uri="{FF2B5EF4-FFF2-40B4-BE49-F238E27FC236}">
                <a16:creationId xmlns:a16="http://schemas.microsoft.com/office/drawing/2014/main" id="{98F03ABE-A4F2-D1BE-CA0D-0D2AAA1346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CA4B48-98A6-CBD5-3FD7-D6E65D0A2A63}"/>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71766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EA4F-2A0A-5A01-AED3-E57AAFB96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795DB0-03F2-2DBF-9040-17AF4310F5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FD377-E9DA-24F3-39BC-CA89DF16A6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9A4826-17BD-B2FA-0AFB-B87E509B3A07}"/>
              </a:ext>
            </a:extLst>
          </p:cNvPr>
          <p:cNvSpPr>
            <a:spLocks noGrp="1"/>
          </p:cNvSpPr>
          <p:nvPr>
            <p:ph type="dt" sz="half" idx="10"/>
          </p:nvPr>
        </p:nvSpPr>
        <p:spPr/>
        <p:txBody>
          <a:bodyPr/>
          <a:lstStyle/>
          <a:p>
            <a:fld id="{1DDC4C32-ABAC-4C40-98E2-52D005FE561F}" type="datetimeFigureOut">
              <a:rPr lang="en-US" smtClean="0"/>
              <a:t>5/3/2024</a:t>
            </a:fld>
            <a:endParaRPr lang="en-US"/>
          </a:p>
        </p:txBody>
      </p:sp>
      <p:sp>
        <p:nvSpPr>
          <p:cNvPr id="6" name="Footer Placeholder 5">
            <a:extLst>
              <a:ext uri="{FF2B5EF4-FFF2-40B4-BE49-F238E27FC236}">
                <a16:creationId xmlns:a16="http://schemas.microsoft.com/office/drawing/2014/main" id="{30DACB37-ED2E-39B4-C469-CD4E0EF84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3BE897-B87D-D84C-3E53-71F649379B7E}"/>
              </a:ext>
            </a:extLst>
          </p:cNvPr>
          <p:cNvSpPr>
            <a:spLocks noGrp="1"/>
          </p:cNvSpPr>
          <p:nvPr>
            <p:ph type="sldNum" sz="quarter" idx="12"/>
          </p:nvPr>
        </p:nvSpPr>
        <p:spPr/>
        <p:txBody>
          <a:bodyPr/>
          <a:lstStyle/>
          <a:p>
            <a:fld id="{59E57DCF-7604-422A-86A4-8319EBB7BB67}" type="slidenum">
              <a:rPr lang="en-US" smtClean="0"/>
              <a:t>‹#›</a:t>
            </a:fld>
            <a:endParaRPr lang="en-US"/>
          </a:p>
        </p:txBody>
      </p:sp>
    </p:spTree>
    <p:extLst>
      <p:ext uri="{BB962C8B-B14F-4D97-AF65-F5344CB8AC3E}">
        <p14:creationId xmlns:p14="http://schemas.microsoft.com/office/powerpoint/2010/main" val="325872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2DEC60-B4FA-8E34-204B-0026573114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D977EE-A020-266C-9D8F-0B99725DAE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4D18A3-8243-F9BF-EE5C-E5B1AE9503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C4C32-ABAC-4C40-98E2-52D005FE561F}" type="datetimeFigureOut">
              <a:rPr lang="en-US" smtClean="0"/>
              <a:t>5/3/2024</a:t>
            </a:fld>
            <a:endParaRPr lang="en-US"/>
          </a:p>
        </p:txBody>
      </p:sp>
      <p:sp>
        <p:nvSpPr>
          <p:cNvPr id="5" name="Footer Placeholder 4">
            <a:extLst>
              <a:ext uri="{FF2B5EF4-FFF2-40B4-BE49-F238E27FC236}">
                <a16:creationId xmlns:a16="http://schemas.microsoft.com/office/drawing/2014/main" id="{999C7E85-05EF-5D4A-CA1D-3D1133F3C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7B29CE-449A-BBAF-FC4A-7BE31B90EE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57DCF-7604-422A-86A4-8319EBB7BB67}" type="slidenum">
              <a:rPr lang="en-US" smtClean="0"/>
              <a:t>‹#›</a:t>
            </a:fld>
            <a:endParaRPr lang="en-US"/>
          </a:p>
        </p:txBody>
      </p:sp>
    </p:spTree>
    <p:extLst>
      <p:ext uri="{BB962C8B-B14F-4D97-AF65-F5344CB8AC3E}">
        <p14:creationId xmlns:p14="http://schemas.microsoft.com/office/powerpoint/2010/main" val="203432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3BB87-751A-FCAA-C553-AB03B347AE85}"/>
              </a:ext>
            </a:extLst>
          </p:cNvPr>
          <p:cNvSpPr>
            <a:spLocks noGrp="1"/>
          </p:cNvSpPr>
          <p:nvPr>
            <p:ph type="ctrTitle"/>
          </p:nvPr>
        </p:nvSpPr>
        <p:spPr/>
        <p:txBody>
          <a:bodyPr>
            <a:normAutofit/>
          </a:bodyPr>
          <a:lstStyle/>
          <a:p>
            <a:r>
              <a:rPr lang="en-US" dirty="0"/>
              <a:t>AINS103 Study Material</a:t>
            </a:r>
          </a:p>
        </p:txBody>
      </p:sp>
      <p:sp>
        <p:nvSpPr>
          <p:cNvPr id="3" name="Subtitle 2">
            <a:extLst>
              <a:ext uri="{FF2B5EF4-FFF2-40B4-BE49-F238E27FC236}">
                <a16:creationId xmlns:a16="http://schemas.microsoft.com/office/drawing/2014/main" id="{84FB8C7C-4AA9-5D57-918A-ECF2BB57484E}"/>
              </a:ext>
            </a:extLst>
          </p:cNvPr>
          <p:cNvSpPr>
            <a:spLocks noGrp="1"/>
          </p:cNvSpPr>
          <p:nvPr>
            <p:ph type="subTitle" idx="1"/>
          </p:nvPr>
        </p:nvSpPr>
        <p:spPr/>
        <p:txBody>
          <a:bodyPr/>
          <a:lstStyle/>
          <a:p>
            <a:r>
              <a:rPr lang="en-US" dirty="0"/>
              <a:t>Exploring Commercial Insurance</a:t>
            </a:r>
          </a:p>
        </p:txBody>
      </p:sp>
    </p:spTree>
    <p:extLst>
      <p:ext uri="{BB962C8B-B14F-4D97-AF65-F5344CB8AC3E}">
        <p14:creationId xmlns:p14="http://schemas.microsoft.com/office/powerpoint/2010/main" val="1641396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337C9-EA40-630B-16B9-B6A358383A91}"/>
              </a:ext>
            </a:extLst>
          </p:cNvPr>
          <p:cNvSpPr>
            <a:spLocks noGrp="1"/>
          </p:cNvSpPr>
          <p:nvPr>
            <p:ph type="title"/>
          </p:nvPr>
        </p:nvSpPr>
        <p:spPr/>
        <p:txBody>
          <a:bodyPr/>
          <a:lstStyle/>
          <a:p>
            <a:r>
              <a:rPr lang="en-US" dirty="0"/>
              <a:t>Money and Securities </a:t>
            </a:r>
          </a:p>
        </p:txBody>
      </p:sp>
      <p:sp>
        <p:nvSpPr>
          <p:cNvPr id="3" name="Content Placeholder 2">
            <a:extLst>
              <a:ext uri="{FF2B5EF4-FFF2-40B4-BE49-F238E27FC236}">
                <a16:creationId xmlns:a16="http://schemas.microsoft.com/office/drawing/2014/main" id="{59C2A82B-3D22-541C-69D2-EAE6A7A65ACF}"/>
              </a:ext>
            </a:extLst>
          </p:cNvPr>
          <p:cNvSpPr>
            <a:spLocks noGrp="1"/>
          </p:cNvSpPr>
          <p:nvPr>
            <p:ph idx="1"/>
          </p:nvPr>
        </p:nvSpPr>
        <p:spPr/>
        <p:txBody>
          <a:bodyPr/>
          <a:lstStyle/>
          <a:p>
            <a:r>
              <a:rPr lang="en-US" dirty="0"/>
              <a:t>Money (such as cash) and securities (such as stocks and bonds) are highly susceptible to loss by theft and fire </a:t>
            </a:r>
          </a:p>
        </p:txBody>
      </p:sp>
    </p:spTree>
    <p:extLst>
      <p:ext uri="{BB962C8B-B14F-4D97-AF65-F5344CB8AC3E}">
        <p14:creationId xmlns:p14="http://schemas.microsoft.com/office/powerpoint/2010/main" val="32241169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1057-7FB0-1800-0715-A386CC453936}"/>
              </a:ext>
            </a:extLst>
          </p:cNvPr>
          <p:cNvSpPr>
            <a:spLocks noGrp="1"/>
          </p:cNvSpPr>
          <p:nvPr>
            <p:ph type="title"/>
          </p:nvPr>
        </p:nvSpPr>
        <p:spPr/>
        <p:txBody>
          <a:bodyPr/>
          <a:lstStyle/>
          <a:p>
            <a:r>
              <a:rPr lang="en-US" dirty="0"/>
              <a:t>Are FWB’s Extra Expenses Covered?</a:t>
            </a:r>
          </a:p>
        </p:txBody>
      </p:sp>
      <p:sp>
        <p:nvSpPr>
          <p:cNvPr id="3" name="Content Placeholder 2">
            <a:extLst>
              <a:ext uri="{FF2B5EF4-FFF2-40B4-BE49-F238E27FC236}">
                <a16:creationId xmlns:a16="http://schemas.microsoft.com/office/drawing/2014/main" id="{A503BBF4-C655-FB71-BFDD-9BE9BACB620C}"/>
              </a:ext>
            </a:extLst>
          </p:cNvPr>
          <p:cNvSpPr>
            <a:spLocks noGrp="1"/>
          </p:cNvSpPr>
          <p:nvPr>
            <p:ph idx="1"/>
          </p:nvPr>
        </p:nvSpPr>
        <p:spPr/>
        <p:txBody>
          <a:bodyPr/>
          <a:lstStyle/>
          <a:p>
            <a:r>
              <a:rPr lang="en-US" dirty="0"/>
              <a:t>FWB incurred $34,000 in additional costs during the period of restoration to continue its operations at a substitute store</a:t>
            </a:r>
          </a:p>
          <a:p>
            <a:r>
              <a:rPr lang="en-US" dirty="0"/>
              <a:t>It would not have incurred these costs if there had been no direct physical loss or damage; or if the loss or damage had not been caused by or resulted from a covered cause of loss (In this case, tornado) </a:t>
            </a:r>
          </a:p>
          <a:p>
            <a:r>
              <a:rPr lang="en-US" dirty="0"/>
              <a:t>So, FWB’s claimed extra expenses do meet the coverage requirements in the extra expense insuring agreement </a:t>
            </a:r>
          </a:p>
        </p:txBody>
      </p:sp>
    </p:spTree>
    <p:extLst>
      <p:ext uri="{BB962C8B-B14F-4D97-AF65-F5344CB8AC3E}">
        <p14:creationId xmlns:p14="http://schemas.microsoft.com/office/powerpoint/2010/main" val="307490769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9511-12BC-D430-D5B3-03EC04726375}"/>
              </a:ext>
            </a:extLst>
          </p:cNvPr>
          <p:cNvSpPr>
            <a:spLocks noGrp="1"/>
          </p:cNvSpPr>
          <p:nvPr>
            <p:ph type="title"/>
          </p:nvPr>
        </p:nvSpPr>
        <p:spPr/>
        <p:txBody>
          <a:bodyPr/>
          <a:lstStyle/>
          <a:p>
            <a:r>
              <a:rPr lang="en-US" dirty="0"/>
              <a:t>2 ISO Coverage Forms </a:t>
            </a:r>
          </a:p>
        </p:txBody>
      </p:sp>
      <p:sp>
        <p:nvSpPr>
          <p:cNvPr id="3" name="Content Placeholder 2">
            <a:extLst>
              <a:ext uri="{FF2B5EF4-FFF2-40B4-BE49-F238E27FC236}">
                <a16:creationId xmlns:a16="http://schemas.microsoft.com/office/drawing/2014/main" id="{BB2ABB66-FD73-9E4D-0F59-31FBE46F90B7}"/>
              </a:ext>
            </a:extLst>
          </p:cNvPr>
          <p:cNvSpPr>
            <a:spLocks noGrp="1"/>
          </p:cNvSpPr>
          <p:nvPr>
            <p:ph idx="1"/>
          </p:nvPr>
        </p:nvSpPr>
        <p:spPr/>
        <p:txBody>
          <a:bodyPr/>
          <a:lstStyle/>
          <a:p>
            <a:r>
              <a:rPr lang="en-US" dirty="0"/>
              <a:t>Insurance, for most business income exposures, is available under these 2 ISO coverage forms</a:t>
            </a:r>
          </a:p>
          <a:p>
            <a:r>
              <a:rPr lang="en-US" b="1" dirty="0"/>
              <a:t>Business Income (and Extra Expense) Coverage Form </a:t>
            </a:r>
            <a:r>
              <a:rPr lang="en-US" dirty="0"/>
              <a:t>covers both business income and extra expense losses, even if the extra expenses do not reduce the business income loss, </a:t>
            </a:r>
          </a:p>
          <a:p>
            <a:r>
              <a:rPr lang="en-US" b="1" dirty="0"/>
              <a:t>Business Income (Without Extra Expense) Coverage Form </a:t>
            </a:r>
            <a:r>
              <a:rPr lang="en-US" dirty="0"/>
              <a:t>covers business income loss, but only extra expenses that reduce the business income loss</a:t>
            </a:r>
          </a:p>
        </p:txBody>
      </p:sp>
    </p:spTree>
    <p:extLst>
      <p:ext uri="{BB962C8B-B14F-4D97-AF65-F5344CB8AC3E}">
        <p14:creationId xmlns:p14="http://schemas.microsoft.com/office/powerpoint/2010/main" val="15515275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7203F-C452-4260-DB44-F84D11703977}"/>
              </a:ext>
            </a:extLst>
          </p:cNvPr>
          <p:cNvSpPr>
            <a:spLocks noGrp="1"/>
          </p:cNvSpPr>
          <p:nvPr>
            <p:ph type="title"/>
          </p:nvPr>
        </p:nvSpPr>
        <p:spPr/>
        <p:txBody>
          <a:bodyPr/>
          <a:lstStyle/>
          <a:p>
            <a:r>
              <a:rPr lang="en-US" dirty="0"/>
              <a:t>Mastering Business Income Coverage Limits and </a:t>
            </a:r>
            <a:r>
              <a:rPr lang="en-US"/>
              <a:t>Coinsurance Conditions.</a:t>
            </a:r>
            <a:endParaRPr lang="en-US" dirty="0"/>
          </a:p>
        </p:txBody>
      </p:sp>
      <p:sp>
        <p:nvSpPr>
          <p:cNvPr id="3" name="Content Placeholder 2">
            <a:extLst>
              <a:ext uri="{FF2B5EF4-FFF2-40B4-BE49-F238E27FC236}">
                <a16:creationId xmlns:a16="http://schemas.microsoft.com/office/drawing/2014/main" id="{0F298E70-0BA1-7346-9730-2CCC7BE7484C}"/>
              </a:ext>
            </a:extLst>
          </p:cNvPr>
          <p:cNvSpPr>
            <a:spLocks noGrp="1"/>
          </p:cNvSpPr>
          <p:nvPr>
            <p:ph idx="1"/>
          </p:nvPr>
        </p:nvSpPr>
        <p:spPr/>
        <p:txBody>
          <a:bodyPr>
            <a:normAutofit fontScale="85000" lnSpcReduction="20000"/>
          </a:bodyPr>
          <a:lstStyle/>
          <a:p>
            <a:r>
              <a:rPr lang="en-US" dirty="0"/>
              <a:t>Susan’s Fashion Vault retail clothing store’s commercial package policy includes a business income coverage form or BIC form with a limit of $1million</a:t>
            </a:r>
          </a:p>
          <a:p>
            <a:r>
              <a:rPr lang="en-US" dirty="0"/>
              <a:t>After a fire, Susan was forced to close her store for 5 months during which she lost $400,000 in business income</a:t>
            </a:r>
          </a:p>
          <a:p>
            <a:r>
              <a:rPr lang="en-US" dirty="0"/>
              <a:t>Although it may appear that Susan’s loss is well within her limit of insurance, it’s still possible that she is significantly underinsured</a:t>
            </a:r>
          </a:p>
          <a:p>
            <a:r>
              <a:rPr lang="en-US" dirty="0"/>
              <a:t>Determining whether Susan is underinsured requires understanding the limits of insurance, loss conditions, and coinsurance condition sections of the BIC forms</a:t>
            </a:r>
          </a:p>
          <a:p>
            <a:r>
              <a:rPr lang="en-US" dirty="0"/>
              <a:t>These sections help determine how much the BIC forms pay for specific losses and the appropriate amount of coverage that commercial operations should purchase </a:t>
            </a:r>
          </a:p>
          <a:p>
            <a:r>
              <a:rPr lang="en-US" dirty="0"/>
              <a:t>Understanding these provisions and being able to talk about them with colleagues and commercial clients </a:t>
            </a:r>
          </a:p>
        </p:txBody>
      </p:sp>
    </p:spTree>
    <p:extLst>
      <p:ext uri="{BB962C8B-B14F-4D97-AF65-F5344CB8AC3E}">
        <p14:creationId xmlns:p14="http://schemas.microsoft.com/office/powerpoint/2010/main" val="1486029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91763-8497-6C37-5B94-409C82DCFE41}"/>
              </a:ext>
            </a:extLst>
          </p:cNvPr>
          <p:cNvSpPr>
            <a:spLocks noGrp="1"/>
          </p:cNvSpPr>
          <p:nvPr>
            <p:ph type="title"/>
          </p:nvPr>
        </p:nvSpPr>
        <p:spPr/>
        <p:txBody>
          <a:bodyPr/>
          <a:lstStyle/>
          <a:p>
            <a:r>
              <a:rPr lang="en-US" dirty="0"/>
              <a:t>The BIC Form’s Limits of Insurance Provision</a:t>
            </a:r>
          </a:p>
        </p:txBody>
      </p:sp>
      <p:sp>
        <p:nvSpPr>
          <p:cNvPr id="3" name="Content Placeholder 2">
            <a:extLst>
              <a:ext uri="{FF2B5EF4-FFF2-40B4-BE49-F238E27FC236}">
                <a16:creationId xmlns:a16="http://schemas.microsoft.com/office/drawing/2014/main" id="{7586386C-728E-F7BB-4AA0-AADB6FFB9C9F}"/>
              </a:ext>
            </a:extLst>
          </p:cNvPr>
          <p:cNvSpPr>
            <a:spLocks noGrp="1"/>
          </p:cNvSpPr>
          <p:nvPr>
            <p:ph idx="1"/>
          </p:nvPr>
        </p:nvSpPr>
        <p:spPr/>
        <p:txBody>
          <a:bodyPr/>
          <a:lstStyle/>
          <a:p>
            <a:r>
              <a:rPr lang="en-US" dirty="0"/>
              <a:t>The limit of insurance states in the BIC declarations is the maximum amount the insurer will pay for loss in any one occurrence</a:t>
            </a:r>
          </a:p>
          <a:p>
            <a:r>
              <a:rPr lang="en-US" dirty="0"/>
              <a:t>Limits of insurance for business income can be written on either a </a:t>
            </a:r>
            <a:r>
              <a:rPr lang="en-US" b="1" dirty="0"/>
              <a:t>specific</a:t>
            </a:r>
            <a:r>
              <a:rPr lang="en-US" dirty="0"/>
              <a:t> or </a:t>
            </a:r>
            <a:r>
              <a:rPr lang="en-US" b="1" dirty="0"/>
              <a:t>blanket </a:t>
            </a:r>
            <a:r>
              <a:rPr lang="en-US" dirty="0"/>
              <a:t>basis</a:t>
            </a:r>
          </a:p>
          <a:p>
            <a:r>
              <a:rPr lang="en-US" dirty="0"/>
              <a:t>If written on a </a:t>
            </a:r>
            <a:r>
              <a:rPr lang="en-US" b="1" dirty="0"/>
              <a:t>specific basis</a:t>
            </a:r>
            <a:r>
              <a:rPr lang="en-US" dirty="0"/>
              <a:t>, a limit is set for each building insured </a:t>
            </a:r>
          </a:p>
          <a:p>
            <a:r>
              <a:rPr lang="en-US" dirty="0"/>
              <a:t>If written on a </a:t>
            </a:r>
            <a:r>
              <a:rPr lang="en-US" b="1" dirty="0"/>
              <a:t>blanket basis</a:t>
            </a:r>
            <a:r>
              <a:rPr lang="en-US" dirty="0"/>
              <a:t>, the limit applies to all buildings at one location or to all buildings at multiple locations </a:t>
            </a:r>
          </a:p>
        </p:txBody>
      </p:sp>
    </p:spTree>
    <p:extLst>
      <p:ext uri="{BB962C8B-B14F-4D97-AF65-F5344CB8AC3E}">
        <p14:creationId xmlns:p14="http://schemas.microsoft.com/office/powerpoint/2010/main" val="18596849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A0515-ABCE-2D41-A9A0-2EF4CDF514FF}"/>
              </a:ext>
            </a:extLst>
          </p:cNvPr>
          <p:cNvSpPr>
            <a:spLocks noGrp="1"/>
          </p:cNvSpPr>
          <p:nvPr>
            <p:ph type="title"/>
          </p:nvPr>
        </p:nvSpPr>
        <p:spPr/>
        <p:txBody>
          <a:bodyPr/>
          <a:lstStyle/>
          <a:p>
            <a:r>
              <a:rPr lang="en-US" dirty="0"/>
              <a:t>Specific Versus Blanket</a:t>
            </a:r>
          </a:p>
        </p:txBody>
      </p:sp>
      <p:sp>
        <p:nvSpPr>
          <p:cNvPr id="3" name="Content Placeholder 2">
            <a:extLst>
              <a:ext uri="{FF2B5EF4-FFF2-40B4-BE49-F238E27FC236}">
                <a16:creationId xmlns:a16="http://schemas.microsoft.com/office/drawing/2014/main" id="{C4C171B6-A799-4061-9466-4FA6605249A2}"/>
              </a:ext>
            </a:extLst>
          </p:cNvPr>
          <p:cNvSpPr>
            <a:spLocks noGrp="1"/>
          </p:cNvSpPr>
          <p:nvPr>
            <p:ph idx="1"/>
          </p:nvPr>
        </p:nvSpPr>
        <p:spPr/>
        <p:txBody>
          <a:bodyPr/>
          <a:lstStyle/>
          <a:p>
            <a:r>
              <a:rPr lang="en-US" b="1" dirty="0"/>
              <a:t>Specific Basis </a:t>
            </a:r>
            <a:r>
              <a:rPr lang="en-US" dirty="0"/>
              <a:t>- A limit is set for each building insured when business income insurance is written</a:t>
            </a:r>
          </a:p>
          <a:p>
            <a:r>
              <a:rPr lang="en-US" b="1" dirty="0"/>
              <a:t>Blanket Basis </a:t>
            </a:r>
            <a:r>
              <a:rPr lang="en-US" dirty="0"/>
              <a:t>- The limit applies to all buildings at one location or to all buildings at multiple locations when business income insurance is written </a:t>
            </a:r>
          </a:p>
        </p:txBody>
      </p:sp>
    </p:spTree>
    <p:extLst>
      <p:ext uri="{BB962C8B-B14F-4D97-AF65-F5344CB8AC3E}">
        <p14:creationId xmlns:p14="http://schemas.microsoft.com/office/powerpoint/2010/main" val="40025677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541D-8A89-CE4F-23C5-C4F621C8DB39}"/>
              </a:ext>
            </a:extLst>
          </p:cNvPr>
          <p:cNvSpPr>
            <a:spLocks noGrp="1"/>
          </p:cNvSpPr>
          <p:nvPr>
            <p:ph type="title"/>
          </p:nvPr>
        </p:nvSpPr>
        <p:spPr/>
        <p:txBody>
          <a:bodyPr/>
          <a:lstStyle/>
          <a:p>
            <a:r>
              <a:rPr lang="en-US" dirty="0"/>
              <a:t>The BIC Form’s Coinsurance Condition</a:t>
            </a:r>
          </a:p>
        </p:txBody>
      </p:sp>
      <p:sp>
        <p:nvSpPr>
          <p:cNvPr id="3" name="Content Placeholder 2">
            <a:extLst>
              <a:ext uri="{FF2B5EF4-FFF2-40B4-BE49-F238E27FC236}">
                <a16:creationId xmlns:a16="http://schemas.microsoft.com/office/drawing/2014/main" id="{3275C975-8A37-083B-EA94-E4C92AC6CAD0}"/>
              </a:ext>
            </a:extLst>
          </p:cNvPr>
          <p:cNvSpPr>
            <a:spLocks noGrp="1"/>
          </p:cNvSpPr>
          <p:nvPr>
            <p:ph idx="1"/>
          </p:nvPr>
        </p:nvSpPr>
        <p:spPr/>
        <p:txBody>
          <a:bodyPr/>
          <a:lstStyle/>
          <a:p>
            <a:r>
              <a:rPr lang="en-US" dirty="0"/>
              <a:t>The purpose of the coinsurance condition is to encourage the insured to carry insurance to a stipulated percentage of the business income value at risk</a:t>
            </a:r>
          </a:p>
          <a:p>
            <a:r>
              <a:rPr lang="en-US" dirty="0"/>
              <a:t>It does this by reducing the amount of loss payable if at the time of the loss, the amount of insurance carried is less than the amount of insurance required </a:t>
            </a:r>
          </a:p>
          <a:p>
            <a:r>
              <a:rPr lang="en-US" dirty="0"/>
              <a:t>So, the amount of insurance required is determined by multiplying the coinsurance percentage specified in the policy by the coinsurance basis</a:t>
            </a:r>
          </a:p>
          <a:p>
            <a:r>
              <a:rPr lang="en-US" b="1" dirty="0"/>
              <a:t>Insurance Required </a:t>
            </a:r>
            <a:r>
              <a:rPr lang="en-US" dirty="0"/>
              <a:t>= </a:t>
            </a:r>
            <a:r>
              <a:rPr lang="en-US" b="1" dirty="0"/>
              <a:t>Coinsurance % </a:t>
            </a:r>
            <a:r>
              <a:rPr lang="en-US" dirty="0"/>
              <a:t>X </a:t>
            </a:r>
            <a:r>
              <a:rPr lang="en-US" b="1" dirty="0"/>
              <a:t>Coinsurance Basis</a:t>
            </a:r>
          </a:p>
        </p:txBody>
      </p:sp>
    </p:spTree>
    <p:extLst>
      <p:ext uri="{BB962C8B-B14F-4D97-AF65-F5344CB8AC3E}">
        <p14:creationId xmlns:p14="http://schemas.microsoft.com/office/powerpoint/2010/main" val="32571510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87844-2D68-563B-BF9F-F1AC0CFC8A72}"/>
              </a:ext>
            </a:extLst>
          </p:cNvPr>
          <p:cNvSpPr>
            <a:spLocks noGrp="1"/>
          </p:cNvSpPr>
          <p:nvPr>
            <p:ph type="title"/>
          </p:nvPr>
        </p:nvSpPr>
        <p:spPr/>
        <p:txBody>
          <a:bodyPr/>
          <a:lstStyle/>
          <a:p>
            <a:r>
              <a:rPr lang="en-US" dirty="0"/>
              <a:t>BIC Coverage for Susan’s Fashion Vault </a:t>
            </a:r>
          </a:p>
        </p:txBody>
      </p:sp>
      <p:sp>
        <p:nvSpPr>
          <p:cNvPr id="3" name="Content Placeholder 2">
            <a:extLst>
              <a:ext uri="{FF2B5EF4-FFF2-40B4-BE49-F238E27FC236}">
                <a16:creationId xmlns:a16="http://schemas.microsoft.com/office/drawing/2014/main" id="{DC7AAB91-929F-4F90-4F3C-7C1BE341873A}"/>
              </a:ext>
            </a:extLst>
          </p:cNvPr>
          <p:cNvSpPr>
            <a:spLocks noGrp="1"/>
          </p:cNvSpPr>
          <p:nvPr>
            <p:ph idx="1"/>
          </p:nvPr>
        </p:nvSpPr>
        <p:spPr/>
        <p:txBody>
          <a:bodyPr>
            <a:normAutofit fontScale="92500" lnSpcReduction="10000"/>
          </a:bodyPr>
          <a:lstStyle/>
          <a:p>
            <a:r>
              <a:rPr lang="en-US" dirty="0"/>
              <a:t>The coinsurance basis is the sum of the insured’s net income plus all operating expenses that would have been incurred in the absence of a loss for the 12 month period beginning at the policy’s inception </a:t>
            </a:r>
          </a:p>
          <a:p>
            <a:r>
              <a:rPr lang="en-US" dirty="0"/>
              <a:t>Lets revisit Susan’s Fashion Vault to determine the adequacy of its BIC coverage</a:t>
            </a:r>
          </a:p>
          <a:p>
            <a:r>
              <a:rPr lang="en-US" dirty="0"/>
              <a:t>The store is insured for $1 million under a BIC form and a 60 percent coinsurance provision </a:t>
            </a:r>
          </a:p>
          <a:p>
            <a:r>
              <a:rPr lang="en-US" dirty="0"/>
              <a:t>Susan’s business income loss was $400,000</a:t>
            </a:r>
          </a:p>
          <a:p>
            <a:r>
              <a:rPr lang="en-US" dirty="0"/>
              <a:t>The sum of her store’s net income plus all operating expenses that would be incurred in the absence of a loss for the 12 month period, beginning at the inception date of the policy is $2,300,000</a:t>
            </a:r>
          </a:p>
        </p:txBody>
      </p:sp>
    </p:spTree>
    <p:extLst>
      <p:ext uri="{BB962C8B-B14F-4D97-AF65-F5344CB8AC3E}">
        <p14:creationId xmlns:p14="http://schemas.microsoft.com/office/powerpoint/2010/main" val="27034728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2CE0-42D3-5B15-812E-3EC349D1F199}"/>
              </a:ext>
            </a:extLst>
          </p:cNvPr>
          <p:cNvSpPr>
            <a:spLocks noGrp="1"/>
          </p:cNvSpPr>
          <p:nvPr>
            <p:ph type="title"/>
          </p:nvPr>
        </p:nvSpPr>
        <p:spPr/>
        <p:txBody>
          <a:bodyPr/>
          <a:lstStyle/>
          <a:p>
            <a:r>
              <a:rPr lang="en-US" dirty="0"/>
              <a:t>Is Susan’s Fashion Vault Underinsured?</a:t>
            </a:r>
          </a:p>
        </p:txBody>
      </p:sp>
      <p:sp>
        <p:nvSpPr>
          <p:cNvPr id="3" name="Content Placeholder 2">
            <a:extLst>
              <a:ext uri="{FF2B5EF4-FFF2-40B4-BE49-F238E27FC236}">
                <a16:creationId xmlns:a16="http://schemas.microsoft.com/office/drawing/2014/main" id="{62A4B030-E37A-0EA2-2D6A-31D6EE7F098B}"/>
              </a:ext>
            </a:extLst>
          </p:cNvPr>
          <p:cNvSpPr>
            <a:spLocks noGrp="1"/>
          </p:cNvSpPr>
          <p:nvPr>
            <p:ph idx="1"/>
          </p:nvPr>
        </p:nvSpPr>
        <p:spPr/>
        <p:txBody>
          <a:bodyPr>
            <a:normAutofit fontScale="85000" lnSpcReduction="20000"/>
          </a:bodyPr>
          <a:lstStyle/>
          <a:p>
            <a:r>
              <a:rPr lang="en-US" dirty="0"/>
              <a:t>We can apply the coinsurance formula to determine Susan’s coinsurance penalty and how much the insurer will pay her by multiplying $2,300,000 X 60%</a:t>
            </a:r>
          </a:p>
          <a:p>
            <a:r>
              <a:rPr lang="en-US" dirty="0"/>
              <a:t>The result is $1,380,000 the minimum amount of coverage she is required to purchase to avoid a coinsurance penalty </a:t>
            </a:r>
          </a:p>
          <a:p>
            <a:r>
              <a:rPr lang="en-US" dirty="0"/>
              <a:t>Susan only purchased $1,000,000 in insurance, so she’s underinsured. </a:t>
            </a:r>
          </a:p>
          <a:p>
            <a:r>
              <a:rPr lang="en-US" dirty="0"/>
              <a:t>The $1,000,000 amount of insurance she did buy is divided by $1,380,000 she as required to purchase. The result is 0.724. Which is then multiplied by the $400,000 business income loss</a:t>
            </a:r>
          </a:p>
          <a:p>
            <a:r>
              <a:rPr lang="en-US" dirty="0"/>
              <a:t>0.724 X $400,000 = $289,600 and represents the amount that Susan’s insurer will pay for her loss, despite the $1million limit of insurance</a:t>
            </a:r>
          </a:p>
          <a:p>
            <a:r>
              <a:rPr lang="en-US" dirty="0"/>
              <a:t>The coinsurance penalty is the $110,400 difference between Susan’s loss and the amount the insurer will pay her,</a:t>
            </a:r>
          </a:p>
          <a:p>
            <a:r>
              <a:rPr lang="en-US" dirty="0"/>
              <a:t>Coinsurance Penalty: $400,000 - $289,600 = $110,400</a:t>
            </a:r>
          </a:p>
        </p:txBody>
      </p:sp>
    </p:spTree>
    <p:extLst>
      <p:ext uri="{BB962C8B-B14F-4D97-AF65-F5344CB8AC3E}">
        <p14:creationId xmlns:p14="http://schemas.microsoft.com/office/powerpoint/2010/main" val="9772053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226BE-11FF-FB77-1C54-58D386A67278}"/>
              </a:ext>
            </a:extLst>
          </p:cNvPr>
          <p:cNvSpPr>
            <a:spLocks noGrp="1"/>
          </p:cNvSpPr>
          <p:nvPr>
            <p:ph type="title"/>
          </p:nvPr>
        </p:nvSpPr>
        <p:spPr/>
        <p:txBody>
          <a:bodyPr/>
          <a:lstStyle/>
          <a:p>
            <a:r>
              <a:rPr lang="en-US" dirty="0"/>
              <a:t>Business Income Coverage </a:t>
            </a:r>
          </a:p>
        </p:txBody>
      </p:sp>
      <p:sp>
        <p:nvSpPr>
          <p:cNvPr id="3" name="Content Placeholder 2">
            <a:extLst>
              <a:ext uri="{FF2B5EF4-FFF2-40B4-BE49-F238E27FC236}">
                <a16:creationId xmlns:a16="http://schemas.microsoft.com/office/drawing/2014/main" id="{DBDBC2A9-F2FD-75A3-CB11-B4327474050A}"/>
              </a:ext>
            </a:extLst>
          </p:cNvPr>
          <p:cNvSpPr>
            <a:spLocks noGrp="1"/>
          </p:cNvSpPr>
          <p:nvPr>
            <p:ph idx="1"/>
          </p:nvPr>
        </p:nvSpPr>
        <p:spPr/>
        <p:txBody>
          <a:bodyPr/>
          <a:lstStyle/>
          <a:p>
            <a:r>
              <a:rPr lang="en-US" dirty="0"/>
              <a:t>The amount payable by an insurer for a business income loss and the amount of insurance an organization should purchase is determined in part by the BIC’s limit of insurance and coinsurance condition sections</a:t>
            </a:r>
          </a:p>
          <a:p>
            <a:r>
              <a:rPr lang="en-US" dirty="0"/>
              <a:t>Purchase a limit of insurance that satisfied the BIC coinsurance condition can help ensure an adequate recovery for business income losses</a:t>
            </a:r>
          </a:p>
        </p:txBody>
      </p:sp>
    </p:spTree>
    <p:extLst>
      <p:ext uri="{BB962C8B-B14F-4D97-AF65-F5344CB8AC3E}">
        <p14:creationId xmlns:p14="http://schemas.microsoft.com/office/powerpoint/2010/main" val="280504092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B89DC-8D48-0FE4-F4EA-1461ABDBF3B9}"/>
              </a:ext>
            </a:extLst>
          </p:cNvPr>
          <p:cNvSpPr>
            <a:spLocks noGrp="1"/>
          </p:cNvSpPr>
          <p:nvPr>
            <p:ph type="title"/>
          </p:nvPr>
        </p:nvSpPr>
        <p:spPr/>
        <p:txBody>
          <a:bodyPr/>
          <a:lstStyle/>
          <a:p>
            <a:r>
              <a:rPr lang="en-US" dirty="0"/>
              <a:t>What’s in a Commercial Liability Policy?</a:t>
            </a:r>
          </a:p>
        </p:txBody>
      </p:sp>
      <p:sp>
        <p:nvSpPr>
          <p:cNvPr id="3" name="Content Placeholder 2">
            <a:extLst>
              <a:ext uri="{FF2B5EF4-FFF2-40B4-BE49-F238E27FC236}">
                <a16:creationId xmlns:a16="http://schemas.microsoft.com/office/drawing/2014/main" id="{777BC486-10C1-6D47-3E0A-6115C17A3D93}"/>
              </a:ext>
            </a:extLst>
          </p:cNvPr>
          <p:cNvSpPr>
            <a:spLocks noGrp="1"/>
          </p:cNvSpPr>
          <p:nvPr>
            <p:ph idx="1"/>
          </p:nvPr>
        </p:nvSpPr>
        <p:spPr/>
        <p:txBody>
          <a:bodyPr/>
          <a:lstStyle/>
          <a:p>
            <a:r>
              <a:rPr lang="en-US" dirty="0"/>
              <a:t>Liability coverage protects both the insureds and the parties that may suffer an injury, either financial or physical </a:t>
            </a:r>
          </a:p>
          <a:p>
            <a:r>
              <a:rPr lang="en-US" dirty="0"/>
              <a:t>A commercial general liability coverage form can provide protection regarding these risks</a:t>
            </a:r>
          </a:p>
          <a:p>
            <a:r>
              <a:rPr lang="en-US" dirty="0"/>
              <a:t>It often consists of one or more general liability declarations forms, one or more general liability coverage forms, and any applicable endorsements </a:t>
            </a:r>
          </a:p>
        </p:txBody>
      </p:sp>
    </p:spTree>
    <p:extLst>
      <p:ext uri="{BB962C8B-B14F-4D97-AF65-F5344CB8AC3E}">
        <p14:creationId xmlns:p14="http://schemas.microsoft.com/office/powerpoint/2010/main" val="2133343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738E-5C99-2B5A-FB77-AAC1DA9E2FDB}"/>
              </a:ext>
            </a:extLst>
          </p:cNvPr>
          <p:cNvSpPr>
            <a:spLocks noGrp="1"/>
          </p:cNvSpPr>
          <p:nvPr>
            <p:ph type="title"/>
          </p:nvPr>
        </p:nvSpPr>
        <p:spPr/>
        <p:txBody>
          <a:bodyPr/>
          <a:lstStyle/>
          <a:p>
            <a:r>
              <a:rPr lang="en-US" dirty="0"/>
              <a:t>Vehicles and Watercraft </a:t>
            </a:r>
          </a:p>
        </p:txBody>
      </p:sp>
      <p:sp>
        <p:nvSpPr>
          <p:cNvPr id="3" name="Content Placeholder 2">
            <a:extLst>
              <a:ext uri="{FF2B5EF4-FFF2-40B4-BE49-F238E27FC236}">
                <a16:creationId xmlns:a16="http://schemas.microsoft.com/office/drawing/2014/main" id="{7580887A-493E-A6CD-DCE2-BD6E540B367F}"/>
              </a:ext>
            </a:extLst>
          </p:cNvPr>
          <p:cNvSpPr>
            <a:spLocks noGrp="1"/>
          </p:cNvSpPr>
          <p:nvPr>
            <p:ph idx="1"/>
          </p:nvPr>
        </p:nvSpPr>
        <p:spPr/>
        <p:txBody>
          <a:bodyPr/>
          <a:lstStyle/>
          <a:p>
            <a:r>
              <a:rPr lang="en-US" dirty="0"/>
              <a:t>Vehicles and watercraft are often further categorized by vehicle type, operator type, usage, or a combination of these factors </a:t>
            </a:r>
          </a:p>
        </p:txBody>
      </p:sp>
    </p:spTree>
    <p:extLst>
      <p:ext uri="{BB962C8B-B14F-4D97-AF65-F5344CB8AC3E}">
        <p14:creationId xmlns:p14="http://schemas.microsoft.com/office/powerpoint/2010/main" val="31134963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D21BF-312C-9F78-C17A-F9CB260F6ACB}"/>
              </a:ext>
            </a:extLst>
          </p:cNvPr>
          <p:cNvSpPr>
            <a:spLocks noGrp="1"/>
          </p:cNvSpPr>
          <p:nvPr>
            <p:ph type="title"/>
          </p:nvPr>
        </p:nvSpPr>
        <p:spPr/>
        <p:txBody>
          <a:bodyPr/>
          <a:lstStyle/>
          <a:p>
            <a:r>
              <a:rPr lang="en-US" dirty="0"/>
              <a:t>Information Displayed on Commercial General Liability (CGL) Declarations Forms</a:t>
            </a:r>
          </a:p>
        </p:txBody>
      </p:sp>
      <p:sp>
        <p:nvSpPr>
          <p:cNvPr id="3" name="Content Placeholder 2">
            <a:extLst>
              <a:ext uri="{FF2B5EF4-FFF2-40B4-BE49-F238E27FC236}">
                <a16:creationId xmlns:a16="http://schemas.microsoft.com/office/drawing/2014/main" id="{C2BAAE26-8B98-843A-1F03-56EE92EF43F9}"/>
              </a:ext>
            </a:extLst>
          </p:cNvPr>
          <p:cNvSpPr>
            <a:spLocks noGrp="1"/>
          </p:cNvSpPr>
          <p:nvPr>
            <p:ph idx="1"/>
          </p:nvPr>
        </p:nvSpPr>
        <p:spPr/>
        <p:txBody>
          <a:bodyPr>
            <a:normAutofit lnSpcReduction="10000"/>
          </a:bodyPr>
          <a:lstStyle/>
          <a:p>
            <a:r>
              <a:rPr lang="en-US" dirty="0"/>
              <a:t>The names of the insurer and producer</a:t>
            </a:r>
          </a:p>
          <a:p>
            <a:r>
              <a:rPr lang="en-US" dirty="0"/>
              <a:t>The name and mailing address of the named insured</a:t>
            </a:r>
          </a:p>
          <a:p>
            <a:r>
              <a:rPr lang="en-US" dirty="0"/>
              <a:t>The policy inception and expiration dates</a:t>
            </a:r>
          </a:p>
          <a:p>
            <a:r>
              <a:rPr lang="en-US" dirty="0"/>
              <a:t>A condition stating that in exchange for payment of premium, the insurer will provide the agreed-upon coverage described in the policy</a:t>
            </a:r>
          </a:p>
          <a:p>
            <a:r>
              <a:rPr lang="en-US" dirty="0"/>
              <a:t>The limits of insurance</a:t>
            </a:r>
          </a:p>
          <a:p>
            <a:r>
              <a:rPr lang="en-US" dirty="0"/>
              <a:t>Description of the named insured’s business</a:t>
            </a:r>
          </a:p>
          <a:p>
            <a:r>
              <a:rPr lang="en-US" dirty="0"/>
              <a:t>Rating and Premium auditing information </a:t>
            </a:r>
          </a:p>
          <a:p>
            <a:r>
              <a:rPr lang="en-US" dirty="0"/>
              <a:t>A list of endorsements </a:t>
            </a:r>
          </a:p>
        </p:txBody>
      </p:sp>
    </p:spTree>
    <p:extLst>
      <p:ext uri="{BB962C8B-B14F-4D97-AF65-F5344CB8AC3E}">
        <p14:creationId xmlns:p14="http://schemas.microsoft.com/office/powerpoint/2010/main" val="295119721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0C2CB-AE2D-569A-DA0D-4B45B7BB15F2}"/>
              </a:ext>
            </a:extLst>
          </p:cNvPr>
          <p:cNvSpPr>
            <a:spLocks noGrp="1"/>
          </p:cNvSpPr>
          <p:nvPr>
            <p:ph type="title"/>
          </p:nvPr>
        </p:nvSpPr>
        <p:spPr/>
        <p:txBody>
          <a:bodyPr/>
          <a:lstStyle/>
          <a:p>
            <a:r>
              <a:rPr lang="en-US" dirty="0"/>
              <a:t>Coverages </a:t>
            </a:r>
          </a:p>
        </p:txBody>
      </p:sp>
      <p:sp>
        <p:nvSpPr>
          <p:cNvPr id="3" name="Content Placeholder 2">
            <a:extLst>
              <a:ext uri="{FF2B5EF4-FFF2-40B4-BE49-F238E27FC236}">
                <a16:creationId xmlns:a16="http://schemas.microsoft.com/office/drawing/2014/main" id="{DD1B57A9-E976-41F5-D310-1865F7116F85}"/>
              </a:ext>
            </a:extLst>
          </p:cNvPr>
          <p:cNvSpPr>
            <a:spLocks noGrp="1"/>
          </p:cNvSpPr>
          <p:nvPr>
            <p:ph idx="1"/>
          </p:nvPr>
        </p:nvSpPr>
        <p:spPr/>
        <p:txBody>
          <a:bodyPr>
            <a:normAutofit fontScale="85000" lnSpcReduction="20000"/>
          </a:bodyPr>
          <a:lstStyle/>
          <a:p>
            <a:r>
              <a:rPr lang="en-US" dirty="0"/>
              <a:t>A CGL Coverage form may include one or more of these insuring agreements</a:t>
            </a:r>
          </a:p>
          <a:p>
            <a:r>
              <a:rPr lang="en-US" b="1" dirty="0"/>
              <a:t>Coverage A </a:t>
            </a:r>
            <a:r>
              <a:rPr lang="en-US" dirty="0"/>
              <a:t>–Bodily Injury and Property Damage Liability covers bodily injury or property damage, such as when a customer slips on a puddle in a grocery store</a:t>
            </a:r>
          </a:p>
          <a:p>
            <a:r>
              <a:rPr lang="en-US" b="1" dirty="0"/>
              <a:t>Coverage B </a:t>
            </a:r>
            <a:r>
              <a:rPr lang="en-US" dirty="0"/>
              <a:t>– Personal and Advertising Injury Liability provides coverage for injury resulting from false arrest, wrongful eviction, liable, slander and infringement upon another’s copyright in the insured’s advertisement </a:t>
            </a:r>
          </a:p>
          <a:p>
            <a:r>
              <a:rPr lang="en-US" b="1" dirty="0"/>
              <a:t>Coverage C </a:t>
            </a:r>
            <a:r>
              <a:rPr lang="en-US" dirty="0"/>
              <a:t>– Medical Payments, pays medical expenses of others in certain circumstances. These coverages also include supplementary payments that may arise as the insurer investigates the occurrence, such as if the insured must miss work to testify at trial</a:t>
            </a:r>
          </a:p>
          <a:p>
            <a:r>
              <a:rPr lang="en-US" dirty="0"/>
              <a:t>Several exclusions that apply to CGL coverages are listed in the policy and any coverage determination hinges on whether exclusions could limit or eliminate coverage </a:t>
            </a:r>
          </a:p>
        </p:txBody>
      </p:sp>
    </p:spTree>
    <p:extLst>
      <p:ext uri="{BB962C8B-B14F-4D97-AF65-F5344CB8AC3E}">
        <p14:creationId xmlns:p14="http://schemas.microsoft.com/office/powerpoint/2010/main" val="332007615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A042-EF47-97B5-F7CC-39378F7BCA7F}"/>
              </a:ext>
            </a:extLst>
          </p:cNvPr>
          <p:cNvSpPr>
            <a:spLocks noGrp="1"/>
          </p:cNvSpPr>
          <p:nvPr>
            <p:ph type="title"/>
          </p:nvPr>
        </p:nvSpPr>
        <p:spPr/>
        <p:txBody>
          <a:bodyPr/>
          <a:lstStyle/>
          <a:p>
            <a:r>
              <a:rPr lang="en-US" dirty="0"/>
              <a:t>Coverage Example- Newspaper</a:t>
            </a:r>
          </a:p>
        </p:txBody>
      </p:sp>
      <p:sp>
        <p:nvSpPr>
          <p:cNvPr id="3" name="Content Placeholder 2">
            <a:extLst>
              <a:ext uri="{FF2B5EF4-FFF2-40B4-BE49-F238E27FC236}">
                <a16:creationId xmlns:a16="http://schemas.microsoft.com/office/drawing/2014/main" id="{D9884F85-AB2B-5D4C-2CB3-44C90CB85C7C}"/>
              </a:ext>
            </a:extLst>
          </p:cNvPr>
          <p:cNvSpPr>
            <a:spLocks noGrp="1"/>
          </p:cNvSpPr>
          <p:nvPr>
            <p:ph idx="1"/>
          </p:nvPr>
        </p:nvSpPr>
        <p:spPr/>
        <p:txBody>
          <a:bodyPr/>
          <a:lstStyle/>
          <a:p>
            <a:r>
              <a:rPr lang="en-US" dirty="0"/>
              <a:t>Lets say a newspaper prints a story that includes an accusation of impropriety against a local politician that is false. Which of the 3 coverages offered  by a CGL form would provide protection from possible damages that result?</a:t>
            </a:r>
          </a:p>
          <a:p>
            <a:r>
              <a:rPr lang="en-US" b="1" dirty="0"/>
              <a:t>Coverage B </a:t>
            </a:r>
            <a:r>
              <a:rPr lang="en-US" dirty="0"/>
              <a:t>– Personal and Advertising Injury Liability provides coverage for instances of libel, which can cause injuries such as loss of reputation and humiliation </a:t>
            </a:r>
          </a:p>
        </p:txBody>
      </p:sp>
    </p:spTree>
    <p:extLst>
      <p:ext uri="{BB962C8B-B14F-4D97-AF65-F5344CB8AC3E}">
        <p14:creationId xmlns:p14="http://schemas.microsoft.com/office/powerpoint/2010/main" val="5018568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B6CB-E0B7-9C51-F03F-600EF953A616}"/>
              </a:ext>
            </a:extLst>
          </p:cNvPr>
          <p:cNvSpPr>
            <a:spLocks noGrp="1"/>
          </p:cNvSpPr>
          <p:nvPr>
            <p:ph type="title"/>
          </p:nvPr>
        </p:nvSpPr>
        <p:spPr/>
        <p:txBody>
          <a:bodyPr/>
          <a:lstStyle/>
          <a:p>
            <a:r>
              <a:rPr lang="en-US" dirty="0"/>
              <a:t>Who is Insured?</a:t>
            </a:r>
          </a:p>
        </p:txBody>
      </p:sp>
      <p:sp>
        <p:nvSpPr>
          <p:cNvPr id="3" name="Content Placeholder 2">
            <a:extLst>
              <a:ext uri="{FF2B5EF4-FFF2-40B4-BE49-F238E27FC236}">
                <a16:creationId xmlns:a16="http://schemas.microsoft.com/office/drawing/2014/main" id="{741BB221-346F-00D5-2B10-77A9F77BCB52}"/>
              </a:ext>
            </a:extLst>
          </p:cNvPr>
          <p:cNvSpPr>
            <a:spLocks noGrp="1"/>
          </p:cNvSpPr>
          <p:nvPr>
            <p:ph idx="1"/>
          </p:nvPr>
        </p:nvSpPr>
        <p:spPr/>
        <p:txBody>
          <a:bodyPr/>
          <a:lstStyle/>
          <a:p>
            <a:r>
              <a:rPr lang="en-US" dirty="0"/>
              <a:t>The “Who is an Insured” section of a CGL coverage form describes the individuals and organizations that qualify as insureds</a:t>
            </a:r>
          </a:p>
          <a:p>
            <a:r>
              <a:rPr lang="en-US" dirty="0"/>
              <a:t>In addition to the named insured, various other persons and organizations can be considered insureds under a CGL coverage form</a:t>
            </a:r>
          </a:p>
          <a:p>
            <a:r>
              <a:rPr lang="en-US" dirty="0"/>
              <a:t>These other insureds include, but aren’t limited to, spouses of individual named insureds, employees and volunteer workers of the named insured, the name insured’s real estate manager or legal representative, and organizations newly acquired by the named insured</a:t>
            </a:r>
          </a:p>
        </p:txBody>
      </p:sp>
    </p:spTree>
    <p:extLst>
      <p:ext uri="{BB962C8B-B14F-4D97-AF65-F5344CB8AC3E}">
        <p14:creationId xmlns:p14="http://schemas.microsoft.com/office/powerpoint/2010/main" val="216652502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C142-58C4-649D-E35F-B85FF198A4AE}"/>
              </a:ext>
            </a:extLst>
          </p:cNvPr>
          <p:cNvSpPr>
            <a:spLocks noGrp="1"/>
          </p:cNvSpPr>
          <p:nvPr>
            <p:ph type="title"/>
          </p:nvPr>
        </p:nvSpPr>
        <p:spPr/>
        <p:txBody>
          <a:bodyPr/>
          <a:lstStyle/>
          <a:p>
            <a:r>
              <a:rPr lang="en-US" dirty="0"/>
              <a:t>Limits of Insurance and Definitions</a:t>
            </a:r>
          </a:p>
        </p:txBody>
      </p:sp>
      <p:sp>
        <p:nvSpPr>
          <p:cNvPr id="3" name="Content Placeholder 2">
            <a:extLst>
              <a:ext uri="{FF2B5EF4-FFF2-40B4-BE49-F238E27FC236}">
                <a16:creationId xmlns:a16="http://schemas.microsoft.com/office/drawing/2014/main" id="{F68B9F5B-B757-512E-1F79-E7A7B9E98CBB}"/>
              </a:ext>
            </a:extLst>
          </p:cNvPr>
          <p:cNvSpPr>
            <a:spLocks noGrp="1"/>
          </p:cNvSpPr>
          <p:nvPr>
            <p:ph idx="1"/>
          </p:nvPr>
        </p:nvSpPr>
        <p:spPr/>
        <p:txBody>
          <a:bodyPr/>
          <a:lstStyle/>
          <a:p>
            <a:r>
              <a:rPr lang="en-US" dirty="0"/>
              <a:t>The limits of Insurance section explains how the limits of insurance apply to covered claims. The definitions section defines certain words and phrases used in the coverage form</a:t>
            </a:r>
          </a:p>
        </p:txBody>
      </p:sp>
    </p:spTree>
    <p:extLst>
      <p:ext uri="{BB962C8B-B14F-4D97-AF65-F5344CB8AC3E}">
        <p14:creationId xmlns:p14="http://schemas.microsoft.com/office/powerpoint/2010/main" val="38225042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A4F1-1313-92B5-49F9-B6008833DB43}"/>
              </a:ext>
            </a:extLst>
          </p:cNvPr>
          <p:cNvSpPr>
            <a:spLocks noGrp="1"/>
          </p:cNvSpPr>
          <p:nvPr>
            <p:ph type="title"/>
          </p:nvPr>
        </p:nvSpPr>
        <p:spPr/>
        <p:txBody>
          <a:bodyPr/>
          <a:lstStyle/>
          <a:p>
            <a:r>
              <a:rPr lang="en-US" dirty="0"/>
              <a:t>Conditions</a:t>
            </a:r>
          </a:p>
        </p:txBody>
      </p:sp>
      <p:sp>
        <p:nvSpPr>
          <p:cNvPr id="3" name="Content Placeholder 2">
            <a:extLst>
              <a:ext uri="{FF2B5EF4-FFF2-40B4-BE49-F238E27FC236}">
                <a16:creationId xmlns:a16="http://schemas.microsoft.com/office/drawing/2014/main" id="{B8EA800D-0EBC-1E2E-E82E-B08AE6478456}"/>
              </a:ext>
            </a:extLst>
          </p:cNvPr>
          <p:cNvSpPr>
            <a:spLocks noGrp="1"/>
          </p:cNvSpPr>
          <p:nvPr>
            <p:ph idx="1"/>
          </p:nvPr>
        </p:nvSpPr>
        <p:spPr/>
        <p:txBody>
          <a:bodyPr/>
          <a:lstStyle/>
          <a:p>
            <a:r>
              <a:rPr lang="en-US" dirty="0"/>
              <a:t>The conditions section lists various conditions that the insurer and insured must abide by</a:t>
            </a:r>
          </a:p>
          <a:p>
            <a:r>
              <a:rPr lang="en-US" dirty="0"/>
              <a:t>When a claim occurs, coverage can be invalidated if the insured has not met the policy conditions, such as promptly reporting the loss</a:t>
            </a:r>
          </a:p>
          <a:p>
            <a:r>
              <a:rPr lang="en-US" dirty="0"/>
              <a:t>Conditions also apply to insurers, and others dictate how coverage is determined if more than one policy covers a claim</a:t>
            </a:r>
          </a:p>
          <a:p>
            <a:r>
              <a:rPr lang="en-US" dirty="0"/>
              <a:t>Common Conditions: Prompt Notification, Transfer of Rights, Accuracy of information </a:t>
            </a:r>
          </a:p>
        </p:txBody>
      </p:sp>
    </p:spTree>
    <p:extLst>
      <p:ext uri="{BB962C8B-B14F-4D97-AF65-F5344CB8AC3E}">
        <p14:creationId xmlns:p14="http://schemas.microsoft.com/office/powerpoint/2010/main" val="30179980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33CE5-F9D1-1DD7-2990-AFE143EF37A8}"/>
              </a:ext>
            </a:extLst>
          </p:cNvPr>
          <p:cNvSpPr>
            <a:spLocks noGrp="1"/>
          </p:cNvSpPr>
          <p:nvPr>
            <p:ph type="title"/>
          </p:nvPr>
        </p:nvSpPr>
        <p:spPr/>
        <p:txBody>
          <a:bodyPr/>
          <a:lstStyle/>
          <a:p>
            <a:r>
              <a:rPr lang="en-US" dirty="0"/>
              <a:t>Coverage Triggers</a:t>
            </a:r>
          </a:p>
        </p:txBody>
      </p:sp>
      <p:sp>
        <p:nvSpPr>
          <p:cNvPr id="3" name="Content Placeholder 2">
            <a:extLst>
              <a:ext uri="{FF2B5EF4-FFF2-40B4-BE49-F238E27FC236}">
                <a16:creationId xmlns:a16="http://schemas.microsoft.com/office/drawing/2014/main" id="{C24D7E74-F109-6519-17DE-C0B1C5AAB504}"/>
              </a:ext>
            </a:extLst>
          </p:cNvPr>
          <p:cNvSpPr>
            <a:spLocks noGrp="1"/>
          </p:cNvSpPr>
          <p:nvPr>
            <p:ph idx="1"/>
          </p:nvPr>
        </p:nvSpPr>
        <p:spPr/>
        <p:txBody>
          <a:bodyPr/>
          <a:lstStyle/>
          <a:p>
            <a:r>
              <a:rPr lang="en-US" dirty="0"/>
              <a:t>Some of the coverage forms have 2 versions: One that has an occurrence coverage trigger and one that has a claims made coverage trigger</a:t>
            </a:r>
          </a:p>
          <a:p>
            <a:r>
              <a:rPr lang="en-US" b="1" dirty="0"/>
              <a:t>An Occurrence Coverage trigger </a:t>
            </a:r>
            <a:r>
              <a:rPr lang="en-US" dirty="0"/>
              <a:t>is a loss that triggers coverage, these losses must happen within the policy period</a:t>
            </a:r>
          </a:p>
          <a:p>
            <a:r>
              <a:rPr lang="en-US" b="1" dirty="0"/>
              <a:t>Claims-made Coverage </a:t>
            </a:r>
            <a:r>
              <a:rPr lang="en-US" dirty="0"/>
              <a:t>triggers trigger coverage when the claim for loss is made, as long as the loss occurred within the covered period, a claim could be filed after the policy expired  </a:t>
            </a:r>
          </a:p>
          <a:p>
            <a:endParaRPr lang="en-US" dirty="0"/>
          </a:p>
        </p:txBody>
      </p:sp>
    </p:spTree>
    <p:extLst>
      <p:ext uri="{BB962C8B-B14F-4D97-AF65-F5344CB8AC3E}">
        <p14:creationId xmlns:p14="http://schemas.microsoft.com/office/powerpoint/2010/main" val="358168773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3A0F3-D223-4334-2183-D71BB5DD1BC8}"/>
              </a:ext>
            </a:extLst>
          </p:cNvPr>
          <p:cNvSpPr>
            <a:spLocks noGrp="1"/>
          </p:cNvSpPr>
          <p:nvPr>
            <p:ph type="title"/>
          </p:nvPr>
        </p:nvSpPr>
        <p:spPr/>
        <p:txBody>
          <a:bodyPr/>
          <a:lstStyle/>
          <a:p>
            <a:r>
              <a:rPr lang="en-US" dirty="0"/>
              <a:t>Endorsements</a:t>
            </a:r>
          </a:p>
        </p:txBody>
      </p:sp>
      <p:sp>
        <p:nvSpPr>
          <p:cNvPr id="3" name="Content Placeholder 2">
            <a:extLst>
              <a:ext uri="{FF2B5EF4-FFF2-40B4-BE49-F238E27FC236}">
                <a16:creationId xmlns:a16="http://schemas.microsoft.com/office/drawing/2014/main" id="{9652D76F-6670-2C98-319D-9B63AC993480}"/>
              </a:ext>
            </a:extLst>
          </p:cNvPr>
          <p:cNvSpPr>
            <a:spLocks noGrp="1"/>
          </p:cNvSpPr>
          <p:nvPr>
            <p:ph idx="1"/>
          </p:nvPr>
        </p:nvSpPr>
        <p:spPr/>
        <p:txBody>
          <a:bodyPr/>
          <a:lstStyle/>
          <a:p>
            <a:r>
              <a:rPr lang="en-US" dirty="0"/>
              <a:t>Many endorsements are available to tailor the general liability coverage forms to: </a:t>
            </a:r>
          </a:p>
          <a:p>
            <a:r>
              <a:rPr lang="en-US" dirty="0"/>
              <a:t>Meet the specialized needs of particular insureds</a:t>
            </a:r>
          </a:p>
          <a:p>
            <a:r>
              <a:rPr lang="en-US" dirty="0"/>
              <a:t>Make the policy comply with particular state laws</a:t>
            </a:r>
          </a:p>
          <a:p>
            <a:r>
              <a:rPr lang="en-US" dirty="0"/>
              <a:t>Eliminate exposures that insurers are not willing to insure </a:t>
            </a:r>
          </a:p>
        </p:txBody>
      </p:sp>
    </p:spTree>
    <p:extLst>
      <p:ext uri="{BB962C8B-B14F-4D97-AF65-F5344CB8AC3E}">
        <p14:creationId xmlns:p14="http://schemas.microsoft.com/office/powerpoint/2010/main" val="26342619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E90F8-0213-C089-4811-24C1ABFDCB20}"/>
              </a:ext>
            </a:extLst>
          </p:cNvPr>
          <p:cNvSpPr>
            <a:spLocks noGrp="1"/>
          </p:cNvSpPr>
          <p:nvPr>
            <p:ph type="title"/>
          </p:nvPr>
        </p:nvSpPr>
        <p:spPr/>
        <p:txBody>
          <a:bodyPr/>
          <a:lstStyle/>
          <a:p>
            <a:r>
              <a:rPr lang="en-US" dirty="0"/>
              <a:t>Coverage A, B, C</a:t>
            </a:r>
          </a:p>
        </p:txBody>
      </p:sp>
      <p:sp>
        <p:nvSpPr>
          <p:cNvPr id="3" name="Content Placeholder 2">
            <a:extLst>
              <a:ext uri="{FF2B5EF4-FFF2-40B4-BE49-F238E27FC236}">
                <a16:creationId xmlns:a16="http://schemas.microsoft.com/office/drawing/2014/main" id="{3182E7FC-8538-4CDC-04DE-13BAB20FBAA0}"/>
              </a:ext>
            </a:extLst>
          </p:cNvPr>
          <p:cNvSpPr>
            <a:spLocks noGrp="1"/>
          </p:cNvSpPr>
          <p:nvPr>
            <p:ph idx="1"/>
          </p:nvPr>
        </p:nvSpPr>
        <p:spPr/>
        <p:txBody>
          <a:bodyPr/>
          <a:lstStyle/>
          <a:p>
            <a:r>
              <a:rPr lang="en-US" b="1" dirty="0"/>
              <a:t>Coverage A </a:t>
            </a:r>
            <a:r>
              <a:rPr lang="en-US" dirty="0"/>
              <a:t>would provide coverage if a customer was hit by a forklift inside a big-box store and required hospitalization</a:t>
            </a:r>
          </a:p>
          <a:p>
            <a:r>
              <a:rPr lang="en-US" b="1" dirty="0"/>
              <a:t>Coverage B </a:t>
            </a:r>
            <a:r>
              <a:rPr lang="en-US" dirty="0"/>
              <a:t>would provide coverage if a store’s security guard wrongly held a teenager for alleged shoplifting</a:t>
            </a:r>
          </a:p>
          <a:p>
            <a:r>
              <a:rPr lang="en-US" b="1" dirty="0"/>
              <a:t>Coverage C </a:t>
            </a:r>
            <a:r>
              <a:rPr lang="en-US" dirty="0"/>
              <a:t>would provide coverage if a customer slipped and fell in a bank but did not require extensive medical care </a:t>
            </a:r>
          </a:p>
        </p:txBody>
      </p:sp>
    </p:spTree>
    <p:extLst>
      <p:ext uri="{BB962C8B-B14F-4D97-AF65-F5344CB8AC3E}">
        <p14:creationId xmlns:p14="http://schemas.microsoft.com/office/powerpoint/2010/main" val="132393999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D70ED-9CC2-9CC4-8B52-A8E0E1A3457C}"/>
              </a:ext>
            </a:extLst>
          </p:cNvPr>
          <p:cNvSpPr>
            <a:spLocks noGrp="1"/>
          </p:cNvSpPr>
          <p:nvPr>
            <p:ph type="title"/>
          </p:nvPr>
        </p:nvSpPr>
        <p:spPr/>
        <p:txBody>
          <a:bodyPr/>
          <a:lstStyle/>
          <a:p>
            <a:r>
              <a:rPr lang="en-US" dirty="0"/>
              <a:t>Commercial General Liability Coverage Form</a:t>
            </a:r>
          </a:p>
        </p:txBody>
      </p:sp>
      <p:sp>
        <p:nvSpPr>
          <p:cNvPr id="3" name="Content Placeholder 2">
            <a:extLst>
              <a:ext uri="{FF2B5EF4-FFF2-40B4-BE49-F238E27FC236}">
                <a16:creationId xmlns:a16="http://schemas.microsoft.com/office/drawing/2014/main" id="{7A774C73-5CB8-8424-0A87-278A2AC43B65}"/>
              </a:ext>
            </a:extLst>
          </p:cNvPr>
          <p:cNvSpPr>
            <a:spLocks noGrp="1"/>
          </p:cNvSpPr>
          <p:nvPr>
            <p:ph idx="1"/>
          </p:nvPr>
        </p:nvSpPr>
        <p:spPr/>
        <p:txBody>
          <a:bodyPr/>
          <a:lstStyle/>
          <a:p>
            <a:r>
              <a:rPr lang="en-US" dirty="0"/>
              <a:t>A commercial general liability coverage form provides protection against an organization being held liable for damages to people or property</a:t>
            </a:r>
          </a:p>
          <a:p>
            <a:r>
              <a:rPr lang="en-US" dirty="0"/>
              <a:t>If often consists of one or more general liability declarations forms, one or more general liability coverage forms and any applicable endorsements </a:t>
            </a:r>
          </a:p>
        </p:txBody>
      </p:sp>
    </p:spTree>
    <p:extLst>
      <p:ext uri="{BB962C8B-B14F-4D97-AF65-F5344CB8AC3E}">
        <p14:creationId xmlns:p14="http://schemas.microsoft.com/office/powerpoint/2010/main" val="3466000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6434F-ED6A-C4FD-A3DE-308BA03C4FC6}"/>
              </a:ext>
            </a:extLst>
          </p:cNvPr>
          <p:cNvSpPr>
            <a:spLocks noGrp="1"/>
          </p:cNvSpPr>
          <p:nvPr>
            <p:ph type="title"/>
          </p:nvPr>
        </p:nvSpPr>
        <p:spPr/>
        <p:txBody>
          <a:bodyPr/>
          <a:lstStyle/>
          <a:p>
            <a:r>
              <a:rPr lang="en-US" dirty="0"/>
              <a:t>Property in the possession of Others</a:t>
            </a:r>
          </a:p>
        </p:txBody>
      </p:sp>
      <p:sp>
        <p:nvSpPr>
          <p:cNvPr id="3" name="Content Placeholder 2">
            <a:extLst>
              <a:ext uri="{FF2B5EF4-FFF2-40B4-BE49-F238E27FC236}">
                <a16:creationId xmlns:a16="http://schemas.microsoft.com/office/drawing/2014/main" id="{F765144C-BB68-646E-338A-29AA0FB78300}"/>
              </a:ext>
            </a:extLst>
          </p:cNvPr>
          <p:cNvSpPr>
            <a:spLocks noGrp="1"/>
          </p:cNvSpPr>
          <p:nvPr>
            <p:ph idx="1"/>
          </p:nvPr>
        </p:nvSpPr>
        <p:spPr/>
        <p:txBody>
          <a:bodyPr/>
          <a:lstStyle/>
          <a:p>
            <a:r>
              <a:rPr lang="en-US" dirty="0"/>
              <a:t>Businesses often put property in the temporary possession of others for processing, cleaning, repairing, exhibiting and so on </a:t>
            </a:r>
          </a:p>
        </p:txBody>
      </p:sp>
    </p:spTree>
    <p:extLst>
      <p:ext uri="{BB962C8B-B14F-4D97-AF65-F5344CB8AC3E}">
        <p14:creationId xmlns:p14="http://schemas.microsoft.com/office/powerpoint/2010/main" val="240011715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6CA54-1766-9A06-268C-DE78B97BA4E0}"/>
              </a:ext>
            </a:extLst>
          </p:cNvPr>
          <p:cNvSpPr>
            <a:spLocks noGrp="1"/>
          </p:cNvSpPr>
          <p:nvPr>
            <p:ph type="title"/>
          </p:nvPr>
        </p:nvSpPr>
        <p:spPr/>
        <p:txBody>
          <a:bodyPr/>
          <a:lstStyle/>
          <a:p>
            <a:r>
              <a:rPr lang="en-US" dirty="0"/>
              <a:t>Coverage for Bodily Injury and Property Damage Liability</a:t>
            </a:r>
          </a:p>
        </p:txBody>
      </p:sp>
      <p:sp>
        <p:nvSpPr>
          <p:cNvPr id="3" name="Content Placeholder 2">
            <a:extLst>
              <a:ext uri="{FF2B5EF4-FFF2-40B4-BE49-F238E27FC236}">
                <a16:creationId xmlns:a16="http://schemas.microsoft.com/office/drawing/2014/main" id="{7F44F14F-EB0D-522E-7CFC-D5C0954A8CFC}"/>
              </a:ext>
            </a:extLst>
          </p:cNvPr>
          <p:cNvSpPr>
            <a:spLocks noGrp="1"/>
          </p:cNvSpPr>
          <p:nvPr>
            <p:ph idx="1"/>
          </p:nvPr>
        </p:nvSpPr>
        <p:spPr/>
        <p:txBody>
          <a:bodyPr/>
          <a:lstStyle/>
          <a:p>
            <a:r>
              <a:rPr lang="en-US" dirty="0"/>
              <a:t>Coverage A- Bodily Injury and Property Damage Liability</a:t>
            </a:r>
          </a:p>
          <a:p>
            <a:r>
              <a:rPr lang="en-US" dirty="0"/>
              <a:t>The Coverage A- bodily Injury and Property Damage Liability insuring agreement details the insurer’s promise to pay bodily injury and property damages on behalf of the insured and to defend the insured against claims or suits seeking damages covered under the policy </a:t>
            </a:r>
          </a:p>
        </p:txBody>
      </p:sp>
    </p:spTree>
    <p:extLst>
      <p:ext uri="{BB962C8B-B14F-4D97-AF65-F5344CB8AC3E}">
        <p14:creationId xmlns:p14="http://schemas.microsoft.com/office/powerpoint/2010/main" val="49703153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C3219-6EB9-774D-783D-AF5DA19DD532}"/>
              </a:ext>
            </a:extLst>
          </p:cNvPr>
          <p:cNvSpPr>
            <a:spLocks noGrp="1"/>
          </p:cNvSpPr>
          <p:nvPr>
            <p:ph type="title"/>
          </p:nvPr>
        </p:nvSpPr>
        <p:spPr/>
        <p:txBody>
          <a:bodyPr/>
          <a:lstStyle/>
          <a:p>
            <a:r>
              <a:rPr lang="en-US" dirty="0"/>
              <a:t>Coverage A Example</a:t>
            </a:r>
          </a:p>
        </p:txBody>
      </p:sp>
      <p:sp>
        <p:nvSpPr>
          <p:cNvPr id="3" name="Content Placeholder 2">
            <a:extLst>
              <a:ext uri="{FF2B5EF4-FFF2-40B4-BE49-F238E27FC236}">
                <a16:creationId xmlns:a16="http://schemas.microsoft.com/office/drawing/2014/main" id="{C33E7383-8142-CCA8-4688-2283416BF069}"/>
              </a:ext>
            </a:extLst>
          </p:cNvPr>
          <p:cNvSpPr>
            <a:spLocks noGrp="1"/>
          </p:cNvSpPr>
          <p:nvPr>
            <p:ph idx="1"/>
          </p:nvPr>
        </p:nvSpPr>
        <p:spPr/>
        <p:txBody>
          <a:bodyPr>
            <a:normAutofit fontScale="92500" lnSpcReduction="10000"/>
          </a:bodyPr>
          <a:lstStyle/>
          <a:p>
            <a:r>
              <a:rPr lang="en-US" dirty="0"/>
              <a:t>One afternoon in June, as Diana was caramelizing sugar on a crème </a:t>
            </a:r>
            <a:r>
              <a:rPr lang="en-US" dirty="0" err="1"/>
              <a:t>brulee</a:t>
            </a:r>
            <a:r>
              <a:rPr lang="en-US" dirty="0"/>
              <a:t> with a small blowtorch, she unwittingly used the open flame too close to a stack of paper bags. The blowtorch ignited the bags, causing a fire that quickly grew out of control and destroyed the building and the business property of the bakery and the upstairs realtor</a:t>
            </a:r>
          </a:p>
          <a:p>
            <a:r>
              <a:rPr lang="en-US" dirty="0"/>
              <a:t>Diana and her employees, as well as the employees of the upstairs office escaped uninjured, but a customer of the real estate agency was seriously injured he tripped and fell down the stairs while evacuating the building </a:t>
            </a:r>
          </a:p>
          <a:p>
            <a:r>
              <a:rPr lang="en-US" dirty="0"/>
              <a:t>The real estate agency made a claim against Diana for the loss of its building and business personal property </a:t>
            </a:r>
          </a:p>
          <a:p>
            <a:r>
              <a:rPr lang="en-US" dirty="0"/>
              <a:t>The injured customer made a claim against Diana for his bodily injury </a:t>
            </a:r>
          </a:p>
        </p:txBody>
      </p:sp>
    </p:spTree>
    <p:extLst>
      <p:ext uri="{BB962C8B-B14F-4D97-AF65-F5344CB8AC3E}">
        <p14:creationId xmlns:p14="http://schemas.microsoft.com/office/powerpoint/2010/main" val="1943472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AF375-12BE-FF1F-E62B-D7123E5D67A3}"/>
              </a:ext>
            </a:extLst>
          </p:cNvPr>
          <p:cNvSpPr>
            <a:spLocks noGrp="1"/>
          </p:cNvSpPr>
          <p:nvPr>
            <p:ph type="title"/>
          </p:nvPr>
        </p:nvSpPr>
        <p:spPr/>
        <p:txBody>
          <a:bodyPr/>
          <a:lstStyle/>
          <a:p>
            <a:r>
              <a:rPr lang="en-US" dirty="0"/>
              <a:t>Example Part 2</a:t>
            </a:r>
          </a:p>
        </p:txBody>
      </p:sp>
      <p:sp>
        <p:nvSpPr>
          <p:cNvPr id="3" name="Content Placeholder 2">
            <a:extLst>
              <a:ext uri="{FF2B5EF4-FFF2-40B4-BE49-F238E27FC236}">
                <a16:creationId xmlns:a16="http://schemas.microsoft.com/office/drawing/2014/main" id="{209D61E3-9B8C-AE83-A139-46F9F3DB8296}"/>
              </a:ext>
            </a:extLst>
          </p:cNvPr>
          <p:cNvSpPr>
            <a:spLocks noGrp="1"/>
          </p:cNvSpPr>
          <p:nvPr>
            <p:ph idx="1"/>
          </p:nvPr>
        </p:nvSpPr>
        <p:spPr/>
        <p:txBody>
          <a:bodyPr>
            <a:normAutofit fontScale="92500" lnSpcReduction="20000"/>
          </a:bodyPr>
          <a:lstStyle/>
          <a:p>
            <a:r>
              <a:rPr lang="en-US" dirty="0"/>
              <a:t>First an occurrence is an accident or event that leads to a claim being filed. These can be instantaneous, such as Diana’s fire or can take place over a period of time, such as an earthquake and its resulting aftershocks</a:t>
            </a:r>
          </a:p>
          <a:p>
            <a:r>
              <a:rPr lang="en-US" dirty="0"/>
              <a:t>Second, bodily injury. Simply put, this is any physical injury to a person, including sickness, disease, and death</a:t>
            </a:r>
          </a:p>
          <a:p>
            <a:r>
              <a:rPr lang="en-US" dirty="0"/>
              <a:t>Finally, property damage is the injury to, destruction of, or loss of use of tangible property. The CGL is a liability policy, and Dianna cannot be held liable for damage to her own property. However, Dianna was leasing the first floor of the office building from the real estate agency, which owns the building and occupies the second floor. Therefore, Dianna can be liable for the buildings property damage</a:t>
            </a:r>
          </a:p>
          <a:p>
            <a:r>
              <a:rPr lang="en-US" dirty="0"/>
              <a:t>The Burned-out remains of the building in which Diana’s bakery was located would be Property Damage</a:t>
            </a:r>
          </a:p>
        </p:txBody>
      </p:sp>
    </p:spTree>
    <p:extLst>
      <p:ext uri="{BB962C8B-B14F-4D97-AF65-F5344CB8AC3E}">
        <p14:creationId xmlns:p14="http://schemas.microsoft.com/office/powerpoint/2010/main" val="211096999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9F28-E7AB-43C9-6C41-5F8D906C344B}"/>
              </a:ext>
            </a:extLst>
          </p:cNvPr>
          <p:cNvSpPr>
            <a:spLocks noGrp="1"/>
          </p:cNvSpPr>
          <p:nvPr>
            <p:ph type="title"/>
          </p:nvPr>
        </p:nvSpPr>
        <p:spPr/>
        <p:txBody>
          <a:bodyPr/>
          <a:lstStyle/>
          <a:p>
            <a:r>
              <a:rPr lang="en-US" dirty="0"/>
              <a:t>Conditions in CGL Coverage A</a:t>
            </a:r>
          </a:p>
        </p:txBody>
      </p:sp>
      <p:sp>
        <p:nvSpPr>
          <p:cNvPr id="3" name="Content Placeholder 2">
            <a:extLst>
              <a:ext uri="{FF2B5EF4-FFF2-40B4-BE49-F238E27FC236}">
                <a16:creationId xmlns:a16="http://schemas.microsoft.com/office/drawing/2014/main" id="{DEDA509E-7A19-771B-15E2-4B5F72347A62}"/>
              </a:ext>
            </a:extLst>
          </p:cNvPr>
          <p:cNvSpPr>
            <a:spLocks noGrp="1"/>
          </p:cNvSpPr>
          <p:nvPr>
            <p:ph idx="1"/>
          </p:nvPr>
        </p:nvSpPr>
        <p:spPr/>
        <p:txBody>
          <a:bodyPr>
            <a:normAutofit fontScale="92500" lnSpcReduction="10000"/>
          </a:bodyPr>
          <a:lstStyle/>
          <a:p>
            <a:r>
              <a:rPr lang="en-US" dirty="0"/>
              <a:t>Before coverage can be applied to Diana’s claim, it will need to meet several conditions under Coverage A</a:t>
            </a:r>
          </a:p>
          <a:p>
            <a:r>
              <a:rPr lang="en-US" dirty="0"/>
              <a:t>1. The first is whether the insured is legally liable for the damages. This can be decided either by the court system or through the insurer’s investigation </a:t>
            </a:r>
          </a:p>
          <a:p>
            <a:r>
              <a:rPr lang="en-US" dirty="0"/>
              <a:t>The coverage A insuring agreement stipulates that the insurer has the duty to defend the insured against any suit that seeks damages for bodily injury or property damage to which the insurance applied, whether or not the insured is found liable</a:t>
            </a:r>
          </a:p>
          <a:p>
            <a:r>
              <a:rPr lang="en-US" dirty="0"/>
              <a:t>For Diana’s claim, if the insurer’s investigation revealed that she was liable and that the damages were covered by her policy. It would probably attempt to negotiate an out-of-court settlement with the real estate office and its injured customer</a:t>
            </a:r>
          </a:p>
        </p:txBody>
      </p:sp>
    </p:spTree>
    <p:extLst>
      <p:ext uri="{BB962C8B-B14F-4D97-AF65-F5344CB8AC3E}">
        <p14:creationId xmlns:p14="http://schemas.microsoft.com/office/powerpoint/2010/main" val="387997876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AD35-F847-27A6-9821-B9DFC7ACCC0C}"/>
              </a:ext>
            </a:extLst>
          </p:cNvPr>
          <p:cNvSpPr>
            <a:spLocks noGrp="1"/>
          </p:cNvSpPr>
          <p:nvPr>
            <p:ph type="title"/>
          </p:nvPr>
        </p:nvSpPr>
        <p:spPr/>
        <p:txBody>
          <a:bodyPr/>
          <a:lstStyle/>
          <a:p>
            <a:r>
              <a:rPr lang="en-US" dirty="0"/>
              <a:t>Conditions in CGL Coverage A</a:t>
            </a:r>
          </a:p>
        </p:txBody>
      </p:sp>
      <p:sp>
        <p:nvSpPr>
          <p:cNvPr id="3" name="Content Placeholder 2">
            <a:extLst>
              <a:ext uri="{FF2B5EF4-FFF2-40B4-BE49-F238E27FC236}">
                <a16:creationId xmlns:a16="http://schemas.microsoft.com/office/drawing/2014/main" id="{8AA523D9-9229-7151-1A79-5EE78F884A10}"/>
              </a:ext>
            </a:extLst>
          </p:cNvPr>
          <p:cNvSpPr>
            <a:spLocks noGrp="1"/>
          </p:cNvSpPr>
          <p:nvPr>
            <p:ph idx="1"/>
          </p:nvPr>
        </p:nvSpPr>
        <p:spPr/>
        <p:txBody>
          <a:bodyPr>
            <a:normAutofit fontScale="92500" lnSpcReduction="10000"/>
          </a:bodyPr>
          <a:lstStyle/>
          <a:p>
            <a:r>
              <a:rPr lang="en-US" dirty="0"/>
              <a:t>2. The second condition requires the damages to result from bodily injury or property damage as defined in the policy </a:t>
            </a:r>
          </a:p>
          <a:p>
            <a:r>
              <a:rPr lang="en-US" dirty="0"/>
              <a:t>The damages in Diana’s claim meet these definitions</a:t>
            </a:r>
          </a:p>
          <a:p>
            <a:r>
              <a:rPr lang="en-US" dirty="0"/>
              <a:t>3. To meet the third condition, the policy must apply to the damage identified by the claim</a:t>
            </a:r>
          </a:p>
          <a:p>
            <a:r>
              <a:rPr lang="en-US" dirty="0"/>
              <a:t>For Diana’s claim the insurer would have to verify no exclusions eliminate coverage for the claim</a:t>
            </a:r>
          </a:p>
          <a:p>
            <a:r>
              <a:rPr lang="en-US" dirty="0"/>
              <a:t>CGL exclusions usually involve events that would be covered by other forms of insurance, such as workers compensation or auto policies, or events that were intentional such as injuring someone by striking them </a:t>
            </a:r>
          </a:p>
          <a:p>
            <a:r>
              <a:rPr lang="en-US" dirty="0"/>
              <a:t>For our purposes, no exclusions would apply to Diana’s claim</a:t>
            </a:r>
          </a:p>
          <a:p>
            <a:endParaRPr lang="en-US" dirty="0"/>
          </a:p>
        </p:txBody>
      </p:sp>
    </p:spTree>
    <p:extLst>
      <p:ext uri="{BB962C8B-B14F-4D97-AF65-F5344CB8AC3E}">
        <p14:creationId xmlns:p14="http://schemas.microsoft.com/office/powerpoint/2010/main" val="101659532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59B7-C17C-7588-6E37-4788BA4B8F78}"/>
              </a:ext>
            </a:extLst>
          </p:cNvPr>
          <p:cNvSpPr>
            <a:spLocks noGrp="1"/>
          </p:cNvSpPr>
          <p:nvPr>
            <p:ph type="title"/>
          </p:nvPr>
        </p:nvSpPr>
        <p:spPr/>
        <p:txBody>
          <a:bodyPr/>
          <a:lstStyle/>
          <a:p>
            <a:r>
              <a:rPr lang="en-US" dirty="0"/>
              <a:t>Diana’s Claim Example</a:t>
            </a:r>
          </a:p>
        </p:txBody>
      </p:sp>
      <p:sp>
        <p:nvSpPr>
          <p:cNvPr id="3" name="Content Placeholder 2">
            <a:extLst>
              <a:ext uri="{FF2B5EF4-FFF2-40B4-BE49-F238E27FC236}">
                <a16:creationId xmlns:a16="http://schemas.microsoft.com/office/drawing/2014/main" id="{AB960E66-E0D8-F111-2689-02BE0BEA3AF8}"/>
              </a:ext>
            </a:extLst>
          </p:cNvPr>
          <p:cNvSpPr>
            <a:spLocks noGrp="1"/>
          </p:cNvSpPr>
          <p:nvPr>
            <p:ph idx="1"/>
          </p:nvPr>
        </p:nvSpPr>
        <p:spPr/>
        <p:txBody>
          <a:bodyPr/>
          <a:lstStyle/>
          <a:p>
            <a:r>
              <a:rPr lang="en-US" dirty="0"/>
              <a:t>Why is it important that the fire started in the course of Diana’s daily work?</a:t>
            </a:r>
          </a:p>
          <a:p>
            <a:r>
              <a:rPr lang="en-US" dirty="0"/>
              <a:t>Because the fire started during the course of Diana’s usual work-related activities- baking goods to be sold – it is a covered cause of loss. If she had set fire intentionally, the damages would not be covered by her CGL policy</a:t>
            </a:r>
          </a:p>
        </p:txBody>
      </p:sp>
    </p:spTree>
    <p:extLst>
      <p:ext uri="{BB962C8B-B14F-4D97-AF65-F5344CB8AC3E}">
        <p14:creationId xmlns:p14="http://schemas.microsoft.com/office/powerpoint/2010/main" val="7971458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85AFE-0DA1-672A-C06E-3AB732D739D0}"/>
              </a:ext>
            </a:extLst>
          </p:cNvPr>
          <p:cNvSpPr>
            <a:spLocks noGrp="1"/>
          </p:cNvSpPr>
          <p:nvPr>
            <p:ph type="title"/>
          </p:nvPr>
        </p:nvSpPr>
        <p:spPr/>
        <p:txBody>
          <a:bodyPr/>
          <a:lstStyle/>
          <a:p>
            <a:r>
              <a:rPr lang="en-US" dirty="0"/>
              <a:t>More Conditions Under CGL Coverage A</a:t>
            </a:r>
          </a:p>
        </p:txBody>
      </p:sp>
      <p:sp>
        <p:nvSpPr>
          <p:cNvPr id="3" name="Content Placeholder 2">
            <a:extLst>
              <a:ext uri="{FF2B5EF4-FFF2-40B4-BE49-F238E27FC236}">
                <a16:creationId xmlns:a16="http://schemas.microsoft.com/office/drawing/2014/main" id="{408DB427-E191-9634-2147-0764B7516ECC}"/>
              </a:ext>
            </a:extLst>
          </p:cNvPr>
          <p:cNvSpPr>
            <a:spLocks noGrp="1"/>
          </p:cNvSpPr>
          <p:nvPr>
            <p:ph idx="1"/>
          </p:nvPr>
        </p:nvSpPr>
        <p:spPr/>
        <p:txBody>
          <a:bodyPr/>
          <a:lstStyle/>
          <a:p>
            <a:r>
              <a:rPr lang="en-US" dirty="0"/>
              <a:t>For bodily injury or property damage to be covered, it must have been caused by an occurrence that was a covered cause of loss.</a:t>
            </a:r>
          </a:p>
          <a:p>
            <a:r>
              <a:rPr lang="en-US" dirty="0"/>
              <a:t>Because the injuries and property damage Diana is liable for were caused by a fire, and fire is a covered cause of loss, they would meet this condition </a:t>
            </a:r>
          </a:p>
        </p:txBody>
      </p:sp>
    </p:spTree>
    <p:extLst>
      <p:ext uri="{BB962C8B-B14F-4D97-AF65-F5344CB8AC3E}">
        <p14:creationId xmlns:p14="http://schemas.microsoft.com/office/powerpoint/2010/main" val="22126580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68AA9-7781-D708-8236-A01793BF2748}"/>
              </a:ext>
            </a:extLst>
          </p:cNvPr>
          <p:cNvSpPr>
            <a:spLocks noGrp="1"/>
          </p:cNvSpPr>
          <p:nvPr>
            <p:ph type="title"/>
          </p:nvPr>
        </p:nvSpPr>
        <p:spPr/>
        <p:txBody>
          <a:bodyPr/>
          <a:lstStyle/>
          <a:p>
            <a:r>
              <a:rPr lang="en-US" dirty="0"/>
              <a:t>Diana’s Claim Example 2</a:t>
            </a:r>
          </a:p>
        </p:txBody>
      </p:sp>
      <p:sp>
        <p:nvSpPr>
          <p:cNvPr id="3" name="Content Placeholder 2">
            <a:extLst>
              <a:ext uri="{FF2B5EF4-FFF2-40B4-BE49-F238E27FC236}">
                <a16:creationId xmlns:a16="http://schemas.microsoft.com/office/drawing/2014/main" id="{94692421-D209-5267-E7E6-48BD0E1FFEE9}"/>
              </a:ext>
            </a:extLst>
          </p:cNvPr>
          <p:cNvSpPr>
            <a:spLocks noGrp="1"/>
          </p:cNvSpPr>
          <p:nvPr>
            <p:ph idx="1"/>
          </p:nvPr>
        </p:nvSpPr>
        <p:spPr/>
        <p:txBody>
          <a:bodyPr/>
          <a:lstStyle/>
          <a:p>
            <a:r>
              <a:rPr lang="en-US" dirty="0"/>
              <a:t>Suppose the real estate customer who was injured while fleeing the fire at Diana’s Bakery did not make a claim against her until 2 years after the occurrence. In the ensuing passage of time, the policy that had been in effect ended, and she purchased insurance from a new provider. Which policy would cover the injured party’s claim?</a:t>
            </a:r>
          </a:p>
          <a:p>
            <a:r>
              <a:rPr lang="en-US" dirty="0"/>
              <a:t>Because the claim originated from the original covered event, it would be covered by the policy that had been in effect at the time the fire happened, even though the policy expired by the time the claim was made </a:t>
            </a:r>
          </a:p>
        </p:txBody>
      </p:sp>
    </p:spTree>
    <p:extLst>
      <p:ext uri="{BB962C8B-B14F-4D97-AF65-F5344CB8AC3E}">
        <p14:creationId xmlns:p14="http://schemas.microsoft.com/office/powerpoint/2010/main" val="17391790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2E423-1425-EC35-D085-182B43922C16}"/>
              </a:ext>
            </a:extLst>
          </p:cNvPr>
          <p:cNvSpPr>
            <a:spLocks noGrp="1"/>
          </p:cNvSpPr>
          <p:nvPr>
            <p:ph type="title"/>
          </p:nvPr>
        </p:nvSpPr>
        <p:spPr/>
        <p:txBody>
          <a:bodyPr/>
          <a:lstStyle/>
          <a:p>
            <a:r>
              <a:rPr lang="en-US" dirty="0"/>
              <a:t>Claims Example Overview</a:t>
            </a:r>
          </a:p>
        </p:txBody>
      </p:sp>
      <p:sp>
        <p:nvSpPr>
          <p:cNvPr id="3" name="Content Placeholder 2">
            <a:extLst>
              <a:ext uri="{FF2B5EF4-FFF2-40B4-BE49-F238E27FC236}">
                <a16:creationId xmlns:a16="http://schemas.microsoft.com/office/drawing/2014/main" id="{DDDD4E30-5A00-ACA3-5545-791D584683CC}"/>
              </a:ext>
            </a:extLst>
          </p:cNvPr>
          <p:cNvSpPr>
            <a:spLocks noGrp="1"/>
          </p:cNvSpPr>
          <p:nvPr>
            <p:ph idx="1"/>
          </p:nvPr>
        </p:nvSpPr>
        <p:spPr/>
        <p:txBody>
          <a:bodyPr/>
          <a:lstStyle/>
          <a:p>
            <a:r>
              <a:rPr lang="en-US" dirty="0"/>
              <a:t>To be covered, claims must meet several conditions listed under Coverage A- Bodily Injury and Property Damage Liability</a:t>
            </a:r>
          </a:p>
          <a:p>
            <a:r>
              <a:rPr lang="en-US" dirty="0"/>
              <a:t>In the bakery scenario, all the claims were for bodily injury or property damage caused by an occurrence (the fire) that took place in the coverage territory; both the bodily injury and property damage occurred during the policy period </a:t>
            </a:r>
          </a:p>
          <a:p>
            <a:r>
              <a:rPr lang="en-US" dirty="0"/>
              <a:t>The insurer considered Diana to be legally liable. Therefore, the claims made against Diana for property damage and bodily injury satisfy the requirements of the Coverage A agreement </a:t>
            </a:r>
          </a:p>
        </p:txBody>
      </p:sp>
    </p:spTree>
    <p:extLst>
      <p:ext uri="{BB962C8B-B14F-4D97-AF65-F5344CB8AC3E}">
        <p14:creationId xmlns:p14="http://schemas.microsoft.com/office/powerpoint/2010/main" val="109272302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89550-C3C8-6426-A9E2-EC4C5FC6728D}"/>
              </a:ext>
            </a:extLst>
          </p:cNvPr>
          <p:cNvSpPr>
            <a:spLocks noGrp="1"/>
          </p:cNvSpPr>
          <p:nvPr>
            <p:ph type="title"/>
          </p:nvPr>
        </p:nvSpPr>
        <p:spPr/>
        <p:txBody>
          <a:bodyPr/>
          <a:lstStyle/>
          <a:p>
            <a:r>
              <a:rPr lang="en-US" dirty="0"/>
              <a:t>Personal and Advertising Injury Coverage </a:t>
            </a:r>
          </a:p>
        </p:txBody>
      </p:sp>
      <p:sp>
        <p:nvSpPr>
          <p:cNvPr id="3" name="Content Placeholder 2">
            <a:extLst>
              <a:ext uri="{FF2B5EF4-FFF2-40B4-BE49-F238E27FC236}">
                <a16:creationId xmlns:a16="http://schemas.microsoft.com/office/drawing/2014/main" id="{9A3BEF85-5EC1-17EF-094E-F3C501FBD3D3}"/>
              </a:ext>
            </a:extLst>
          </p:cNvPr>
          <p:cNvSpPr>
            <a:spLocks noGrp="1"/>
          </p:cNvSpPr>
          <p:nvPr>
            <p:ph idx="1"/>
          </p:nvPr>
        </p:nvSpPr>
        <p:spPr/>
        <p:txBody>
          <a:bodyPr/>
          <a:lstStyle/>
          <a:p>
            <a:r>
              <a:rPr lang="en-US" dirty="0"/>
              <a:t>East Side Manufacturing Example</a:t>
            </a:r>
          </a:p>
          <a:p>
            <a:r>
              <a:rPr lang="en-US" dirty="0"/>
              <a:t>East Side Manufacturing hires an independent advertiser to increase the company’s online presence. Unknowingly, the advertiser uses a slogan that’s already trademarked by Melbourne Manufacturing a multinational organization </a:t>
            </a:r>
          </a:p>
          <a:p>
            <a:r>
              <a:rPr lang="en-US" dirty="0"/>
              <a:t>Melbourne Manufacturing then sues the manufacturer’s owners for infringement </a:t>
            </a:r>
          </a:p>
          <a:p>
            <a:r>
              <a:rPr lang="en-US" dirty="0"/>
              <a:t>Coverage B- Personal and Advertising Injury, in the manufacturer’s commercial general liability coverage form, is designed to cover this type of claim</a:t>
            </a:r>
          </a:p>
        </p:txBody>
      </p:sp>
    </p:spTree>
    <p:extLst>
      <p:ext uri="{BB962C8B-B14F-4D97-AF65-F5344CB8AC3E}">
        <p14:creationId xmlns:p14="http://schemas.microsoft.com/office/powerpoint/2010/main" val="2926749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2B03B-C4EF-F399-3353-16C41AE164EB}"/>
              </a:ext>
            </a:extLst>
          </p:cNvPr>
          <p:cNvSpPr>
            <a:spLocks noGrp="1"/>
          </p:cNvSpPr>
          <p:nvPr>
            <p:ph type="title"/>
          </p:nvPr>
        </p:nvSpPr>
        <p:spPr/>
        <p:txBody>
          <a:bodyPr/>
          <a:lstStyle/>
          <a:p>
            <a:r>
              <a:rPr lang="en-US" dirty="0"/>
              <a:t>Property in Transit </a:t>
            </a:r>
          </a:p>
        </p:txBody>
      </p:sp>
      <p:sp>
        <p:nvSpPr>
          <p:cNvPr id="3" name="Content Placeholder 2">
            <a:extLst>
              <a:ext uri="{FF2B5EF4-FFF2-40B4-BE49-F238E27FC236}">
                <a16:creationId xmlns:a16="http://schemas.microsoft.com/office/drawing/2014/main" id="{92C32640-BEC4-EE44-FB12-5178F3B5845E}"/>
              </a:ext>
            </a:extLst>
          </p:cNvPr>
          <p:cNvSpPr>
            <a:spLocks noGrp="1"/>
          </p:cNvSpPr>
          <p:nvPr>
            <p:ph idx="1"/>
          </p:nvPr>
        </p:nvSpPr>
        <p:spPr/>
        <p:txBody>
          <a:bodyPr/>
          <a:lstStyle/>
          <a:p>
            <a:r>
              <a:rPr lang="en-US" dirty="0"/>
              <a:t>Most businesses ship property to others or receive property from others </a:t>
            </a:r>
          </a:p>
          <a:p>
            <a:r>
              <a:rPr lang="en-US" dirty="0"/>
              <a:t>“Property in Transit” is property transported by trucks, cars, buses, trains, airplanes, and ships</a:t>
            </a:r>
          </a:p>
        </p:txBody>
      </p:sp>
    </p:spTree>
    <p:extLst>
      <p:ext uri="{BB962C8B-B14F-4D97-AF65-F5344CB8AC3E}">
        <p14:creationId xmlns:p14="http://schemas.microsoft.com/office/powerpoint/2010/main" val="334654055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15079-AA99-EF95-3FF7-826A8EEF3225}"/>
              </a:ext>
            </a:extLst>
          </p:cNvPr>
          <p:cNvSpPr>
            <a:spLocks noGrp="1"/>
          </p:cNvSpPr>
          <p:nvPr>
            <p:ph type="title"/>
          </p:nvPr>
        </p:nvSpPr>
        <p:spPr/>
        <p:txBody>
          <a:bodyPr/>
          <a:lstStyle/>
          <a:p>
            <a:r>
              <a:rPr lang="en-US" dirty="0"/>
              <a:t>Coverage B Insuring Agreement Covered Causes of Loss</a:t>
            </a:r>
          </a:p>
        </p:txBody>
      </p:sp>
      <p:sp>
        <p:nvSpPr>
          <p:cNvPr id="3" name="Content Placeholder 2">
            <a:extLst>
              <a:ext uri="{FF2B5EF4-FFF2-40B4-BE49-F238E27FC236}">
                <a16:creationId xmlns:a16="http://schemas.microsoft.com/office/drawing/2014/main" id="{3012C9FA-53B3-BB6D-A48A-03523569FE19}"/>
              </a:ext>
            </a:extLst>
          </p:cNvPr>
          <p:cNvSpPr>
            <a:spLocks noGrp="1"/>
          </p:cNvSpPr>
          <p:nvPr>
            <p:ph idx="1"/>
          </p:nvPr>
        </p:nvSpPr>
        <p:spPr/>
        <p:txBody>
          <a:bodyPr>
            <a:normAutofit fontScale="77500" lnSpcReduction="20000"/>
          </a:bodyPr>
          <a:lstStyle/>
          <a:p>
            <a:r>
              <a:rPr lang="en-US" dirty="0"/>
              <a:t>The Commercial General Liability (CGL) Coverage B insuring agreement states that the insurer will pay any damages assessed against the insured for several specific offenses, such as:</a:t>
            </a:r>
          </a:p>
          <a:p>
            <a:r>
              <a:rPr lang="en-US" dirty="0"/>
              <a:t>False Imprisonment </a:t>
            </a:r>
          </a:p>
          <a:p>
            <a:r>
              <a:rPr lang="en-US" dirty="0"/>
              <a:t>Malicious Prosecution</a:t>
            </a:r>
          </a:p>
          <a:p>
            <a:r>
              <a:rPr lang="en-US" dirty="0"/>
              <a:t>Wrongful Eviction</a:t>
            </a:r>
          </a:p>
          <a:p>
            <a:r>
              <a:rPr lang="en-US" dirty="0"/>
              <a:t>Libel</a:t>
            </a:r>
          </a:p>
          <a:p>
            <a:r>
              <a:rPr lang="en-US" dirty="0"/>
              <a:t>Slander </a:t>
            </a:r>
          </a:p>
          <a:p>
            <a:r>
              <a:rPr lang="en-US" dirty="0"/>
              <a:t>Infringement of copyright </a:t>
            </a:r>
          </a:p>
          <a:p>
            <a:r>
              <a:rPr lang="en-US" dirty="0"/>
              <a:t>The insurer also agrees to defend the insured against any suit that seeks these damages </a:t>
            </a:r>
          </a:p>
          <a:p>
            <a:r>
              <a:rPr lang="en-US" dirty="0"/>
              <a:t>For the purposes of the CGL form, “injury” can include mental anguish, mental injury, fright, shock, humiliation, and loss of reputation</a:t>
            </a:r>
          </a:p>
        </p:txBody>
      </p:sp>
    </p:spTree>
    <p:extLst>
      <p:ext uri="{BB962C8B-B14F-4D97-AF65-F5344CB8AC3E}">
        <p14:creationId xmlns:p14="http://schemas.microsoft.com/office/powerpoint/2010/main" val="322324683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5782F-4460-4311-1F2E-3C23E5000AFA}"/>
              </a:ext>
            </a:extLst>
          </p:cNvPr>
          <p:cNvSpPr>
            <a:spLocks noGrp="1"/>
          </p:cNvSpPr>
          <p:nvPr>
            <p:ph type="title"/>
          </p:nvPr>
        </p:nvSpPr>
        <p:spPr/>
        <p:txBody>
          <a:bodyPr/>
          <a:lstStyle/>
          <a:p>
            <a:r>
              <a:rPr lang="en-US" dirty="0"/>
              <a:t>Coverage Period and Territory</a:t>
            </a:r>
          </a:p>
        </p:txBody>
      </p:sp>
      <p:sp>
        <p:nvSpPr>
          <p:cNvPr id="3" name="Content Placeholder 2">
            <a:extLst>
              <a:ext uri="{FF2B5EF4-FFF2-40B4-BE49-F238E27FC236}">
                <a16:creationId xmlns:a16="http://schemas.microsoft.com/office/drawing/2014/main" id="{3A2DAB21-2574-89FD-58C0-DB2B63825114}"/>
              </a:ext>
            </a:extLst>
          </p:cNvPr>
          <p:cNvSpPr>
            <a:spLocks noGrp="1"/>
          </p:cNvSpPr>
          <p:nvPr>
            <p:ph idx="1"/>
          </p:nvPr>
        </p:nvSpPr>
        <p:spPr/>
        <p:txBody>
          <a:bodyPr>
            <a:normAutofit lnSpcReduction="10000"/>
          </a:bodyPr>
          <a:lstStyle/>
          <a:p>
            <a:r>
              <a:rPr lang="en-US" dirty="0"/>
              <a:t>Under the occurrence CGL coverage form, the coverage trigger for coverage B is a covered offense committed during the policy period</a:t>
            </a:r>
          </a:p>
          <a:p>
            <a:r>
              <a:rPr lang="en-US" dirty="0"/>
              <a:t>The policy in effect when the insured committed the offenses is the policy that covers any damages resulting from the offense, even if the claim is not made until after the policy has expired</a:t>
            </a:r>
          </a:p>
          <a:p>
            <a:r>
              <a:rPr lang="en-US" dirty="0"/>
              <a:t>To be covered, a personal and advertising injury offense must be committed within the CGL coverage territory</a:t>
            </a:r>
          </a:p>
          <a:p>
            <a:r>
              <a:rPr lang="en-US" dirty="0"/>
              <a:t>For personal and advertising injury offenses that take place through the internet or similar electronic means of communication, the coverage territory is worldwide- though some of the policy’s exclusions may negate coverage in certain situations</a:t>
            </a:r>
          </a:p>
        </p:txBody>
      </p:sp>
    </p:spTree>
    <p:extLst>
      <p:ext uri="{BB962C8B-B14F-4D97-AF65-F5344CB8AC3E}">
        <p14:creationId xmlns:p14="http://schemas.microsoft.com/office/powerpoint/2010/main" val="298855412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54EE-C9FD-A457-BB7E-FE169FDBEB53}"/>
              </a:ext>
            </a:extLst>
          </p:cNvPr>
          <p:cNvSpPr>
            <a:spLocks noGrp="1"/>
          </p:cNvSpPr>
          <p:nvPr>
            <p:ph type="title"/>
          </p:nvPr>
        </p:nvSpPr>
        <p:spPr/>
        <p:txBody>
          <a:bodyPr/>
          <a:lstStyle/>
          <a:p>
            <a:r>
              <a:rPr lang="en-US" dirty="0"/>
              <a:t>East Side Manufacturing Example</a:t>
            </a:r>
          </a:p>
        </p:txBody>
      </p:sp>
      <p:sp>
        <p:nvSpPr>
          <p:cNvPr id="3" name="Content Placeholder 2">
            <a:extLst>
              <a:ext uri="{FF2B5EF4-FFF2-40B4-BE49-F238E27FC236}">
                <a16:creationId xmlns:a16="http://schemas.microsoft.com/office/drawing/2014/main" id="{3A079968-B138-6AFE-EB93-E7C22C595901}"/>
              </a:ext>
            </a:extLst>
          </p:cNvPr>
          <p:cNvSpPr>
            <a:spLocks noGrp="1"/>
          </p:cNvSpPr>
          <p:nvPr>
            <p:ph idx="1"/>
          </p:nvPr>
        </p:nvSpPr>
        <p:spPr/>
        <p:txBody>
          <a:bodyPr>
            <a:normAutofit lnSpcReduction="10000"/>
          </a:bodyPr>
          <a:lstStyle/>
          <a:p>
            <a:r>
              <a:rPr lang="en-US" dirty="0"/>
              <a:t>Suppose East Side Manufacturing first used Malvern Manufacturing’s trademarked slogan in June</a:t>
            </a:r>
          </a:p>
          <a:p>
            <a:r>
              <a:rPr lang="en-US" dirty="0"/>
              <a:t>In November, after their policy with Insurer A ended, East Side purchased a new CGL policy from another provider, Insurer B</a:t>
            </a:r>
          </a:p>
          <a:p>
            <a:r>
              <a:rPr lang="en-US" dirty="0"/>
              <a:t>In December, Malvern Manufacturing became aware of the use of its slogan and filed suit against East Side. Under which policy should East Side seek coverage?</a:t>
            </a:r>
          </a:p>
          <a:p>
            <a:r>
              <a:rPr lang="en-US" dirty="0"/>
              <a:t>Because the occurrence that is the source of Malvern Manufacturing’s lawsuit happened in June, East Side should seek coverage under the policy that was in place at the time under Insurer A</a:t>
            </a:r>
          </a:p>
        </p:txBody>
      </p:sp>
    </p:spTree>
    <p:extLst>
      <p:ext uri="{BB962C8B-B14F-4D97-AF65-F5344CB8AC3E}">
        <p14:creationId xmlns:p14="http://schemas.microsoft.com/office/powerpoint/2010/main" val="88522875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EBB1-2D04-0154-2D5B-BDC60E10D7C1}"/>
              </a:ext>
            </a:extLst>
          </p:cNvPr>
          <p:cNvSpPr>
            <a:spLocks noGrp="1"/>
          </p:cNvSpPr>
          <p:nvPr>
            <p:ph type="title"/>
          </p:nvPr>
        </p:nvSpPr>
        <p:spPr/>
        <p:txBody>
          <a:bodyPr/>
          <a:lstStyle/>
          <a:p>
            <a:r>
              <a:rPr lang="en-US" dirty="0"/>
              <a:t>Exclusions</a:t>
            </a:r>
          </a:p>
        </p:txBody>
      </p:sp>
      <p:sp>
        <p:nvSpPr>
          <p:cNvPr id="3" name="Content Placeholder 2">
            <a:extLst>
              <a:ext uri="{FF2B5EF4-FFF2-40B4-BE49-F238E27FC236}">
                <a16:creationId xmlns:a16="http://schemas.microsoft.com/office/drawing/2014/main" id="{9934AA48-A367-85A0-F155-B8B16AEBDD83}"/>
              </a:ext>
            </a:extLst>
          </p:cNvPr>
          <p:cNvSpPr>
            <a:spLocks noGrp="1"/>
          </p:cNvSpPr>
          <p:nvPr>
            <p:ph idx="1"/>
          </p:nvPr>
        </p:nvSpPr>
        <p:spPr/>
        <p:txBody>
          <a:bodyPr/>
          <a:lstStyle/>
          <a:p>
            <a:r>
              <a:rPr lang="en-US" dirty="0"/>
              <a:t>Several Exclusions in coverage B of the CGL protect the insurer from having to pay damages for intentional acts. </a:t>
            </a:r>
          </a:p>
          <a:p>
            <a:r>
              <a:rPr lang="en-US" dirty="0"/>
              <a:t>These exclusions cover a range of actions, such as knowingly violating the rights of another person, knowingly publishing false materials, or breaching a contract </a:t>
            </a:r>
          </a:p>
          <a:p>
            <a:r>
              <a:rPr lang="en-US" dirty="0"/>
              <a:t>Exclusions also place limitations on occurrences that take place on or in internet chat rooms and discussion boards and eliminate coverage entirely for infringement of copyright, patent, trademarks, and trade secret</a:t>
            </a:r>
          </a:p>
        </p:txBody>
      </p:sp>
    </p:spTree>
    <p:extLst>
      <p:ext uri="{BB962C8B-B14F-4D97-AF65-F5344CB8AC3E}">
        <p14:creationId xmlns:p14="http://schemas.microsoft.com/office/powerpoint/2010/main" val="319849806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097F6-B66E-AC37-E33B-F5E5B3BAC2DD}"/>
              </a:ext>
            </a:extLst>
          </p:cNvPr>
          <p:cNvSpPr>
            <a:spLocks noGrp="1"/>
          </p:cNvSpPr>
          <p:nvPr>
            <p:ph type="title"/>
          </p:nvPr>
        </p:nvSpPr>
        <p:spPr/>
        <p:txBody>
          <a:bodyPr/>
          <a:lstStyle/>
          <a:p>
            <a:r>
              <a:rPr lang="en-US" dirty="0"/>
              <a:t>East Side Manufacturing Example</a:t>
            </a:r>
          </a:p>
        </p:txBody>
      </p:sp>
      <p:sp>
        <p:nvSpPr>
          <p:cNvPr id="3" name="Content Placeholder 2">
            <a:extLst>
              <a:ext uri="{FF2B5EF4-FFF2-40B4-BE49-F238E27FC236}">
                <a16:creationId xmlns:a16="http://schemas.microsoft.com/office/drawing/2014/main" id="{56AEA19E-5E8B-DBFB-941E-DE35FF92C797}"/>
              </a:ext>
            </a:extLst>
          </p:cNvPr>
          <p:cNvSpPr>
            <a:spLocks noGrp="1"/>
          </p:cNvSpPr>
          <p:nvPr>
            <p:ph idx="1"/>
          </p:nvPr>
        </p:nvSpPr>
        <p:spPr/>
        <p:txBody>
          <a:bodyPr/>
          <a:lstStyle/>
          <a:p>
            <a:r>
              <a:rPr lang="en-US" dirty="0"/>
              <a:t>Assume that when East Side first used Malvern Manufacturing’s slogan, the company’s executives were fully aware that Malvern Manufacturing had already trademarked the phrase.</a:t>
            </a:r>
          </a:p>
          <a:p>
            <a:r>
              <a:rPr lang="en-US" dirty="0"/>
              <a:t>How would this affect the possible coverage of the damages Malvern Manufacturing sought?</a:t>
            </a:r>
          </a:p>
          <a:p>
            <a:r>
              <a:rPr lang="en-US" dirty="0"/>
              <a:t>Because East Side Manufacturing knowingly violated Malvern Manufacturing’s rights, its insurer would have no duty to defend East Side in the pending lawsuit, and coverage for any damages would be excluded</a:t>
            </a:r>
          </a:p>
        </p:txBody>
      </p:sp>
    </p:spTree>
    <p:extLst>
      <p:ext uri="{BB962C8B-B14F-4D97-AF65-F5344CB8AC3E}">
        <p14:creationId xmlns:p14="http://schemas.microsoft.com/office/powerpoint/2010/main" val="313885546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BA19-DA8C-320B-18D0-D9764FBF1FCC}"/>
              </a:ext>
            </a:extLst>
          </p:cNvPr>
          <p:cNvSpPr>
            <a:spLocks noGrp="1"/>
          </p:cNvSpPr>
          <p:nvPr>
            <p:ph type="title"/>
          </p:nvPr>
        </p:nvSpPr>
        <p:spPr/>
        <p:txBody>
          <a:bodyPr/>
          <a:lstStyle/>
          <a:p>
            <a:r>
              <a:rPr lang="en-US" dirty="0"/>
              <a:t>Coverage B of CGL Form Overview</a:t>
            </a:r>
          </a:p>
        </p:txBody>
      </p:sp>
      <p:sp>
        <p:nvSpPr>
          <p:cNvPr id="3" name="Content Placeholder 2">
            <a:extLst>
              <a:ext uri="{FF2B5EF4-FFF2-40B4-BE49-F238E27FC236}">
                <a16:creationId xmlns:a16="http://schemas.microsoft.com/office/drawing/2014/main" id="{2CE75EE1-D088-7AA6-B33E-F7F3D2492AB6}"/>
              </a:ext>
            </a:extLst>
          </p:cNvPr>
          <p:cNvSpPr>
            <a:spLocks noGrp="1"/>
          </p:cNvSpPr>
          <p:nvPr>
            <p:ph idx="1"/>
          </p:nvPr>
        </p:nvSpPr>
        <p:spPr/>
        <p:txBody>
          <a:bodyPr/>
          <a:lstStyle/>
          <a:p>
            <a:r>
              <a:rPr lang="en-US" dirty="0"/>
              <a:t>Coverage B of the CGL form consists of an insuring agreement and several exclusions</a:t>
            </a:r>
          </a:p>
          <a:p>
            <a:r>
              <a:rPr lang="en-US" dirty="0"/>
              <a:t>Its coverage insures against claims based on personal and advertising injury offenses, such as libel, slander, and wrongful eviction</a:t>
            </a:r>
          </a:p>
          <a:p>
            <a:endParaRPr lang="en-US" dirty="0"/>
          </a:p>
        </p:txBody>
      </p:sp>
    </p:spTree>
    <p:extLst>
      <p:ext uri="{BB962C8B-B14F-4D97-AF65-F5344CB8AC3E}">
        <p14:creationId xmlns:p14="http://schemas.microsoft.com/office/powerpoint/2010/main" val="204976425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1DF2D-FD85-307E-B486-1E42A48891B7}"/>
              </a:ext>
            </a:extLst>
          </p:cNvPr>
          <p:cNvSpPr>
            <a:spLocks noGrp="1"/>
          </p:cNvSpPr>
          <p:nvPr>
            <p:ph type="title"/>
          </p:nvPr>
        </p:nvSpPr>
        <p:spPr/>
        <p:txBody>
          <a:bodyPr/>
          <a:lstStyle/>
          <a:p>
            <a:r>
              <a:rPr lang="en-US" dirty="0"/>
              <a:t>Medical Payments Coverage Under the CGL</a:t>
            </a:r>
          </a:p>
        </p:txBody>
      </p:sp>
      <p:sp>
        <p:nvSpPr>
          <p:cNvPr id="3" name="Content Placeholder 2">
            <a:extLst>
              <a:ext uri="{FF2B5EF4-FFF2-40B4-BE49-F238E27FC236}">
                <a16:creationId xmlns:a16="http://schemas.microsoft.com/office/drawing/2014/main" id="{57D32759-131D-2B2D-16A3-B64D3877FFA6}"/>
              </a:ext>
            </a:extLst>
          </p:cNvPr>
          <p:cNvSpPr>
            <a:spLocks noGrp="1"/>
          </p:cNvSpPr>
          <p:nvPr>
            <p:ph idx="1"/>
          </p:nvPr>
        </p:nvSpPr>
        <p:spPr/>
        <p:txBody>
          <a:bodyPr/>
          <a:lstStyle/>
          <a:p>
            <a:r>
              <a:rPr lang="en-US" dirty="0"/>
              <a:t>Businesses, especially those that rely on visitors entering their premises, can’t guarantee that accidents and injuries won’t happen</a:t>
            </a:r>
          </a:p>
          <a:p>
            <a:r>
              <a:rPr lang="en-US" dirty="0"/>
              <a:t>Coverage C- Medical Payments of the commercial general liability coverage form pays on a no-fault basis the medical expenses of people injured on the insured’s premises or as a result of the insured’s operation away from the premises</a:t>
            </a:r>
          </a:p>
          <a:p>
            <a:r>
              <a:rPr lang="en-US" dirty="0"/>
              <a:t>Coverage C provides a modest amount of insurance for settling minor injury cases without requiring determination of liability, establishing a way to make quick settlements in the hopes of avoiding larger liability claims </a:t>
            </a:r>
          </a:p>
        </p:txBody>
      </p:sp>
    </p:spTree>
    <p:extLst>
      <p:ext uri="{BB962C8B-B14F-4D97-AF65-F5344CB8AC3E}">
        <p14:creationId xmlns:p14="http://schemas.microsoft.com/office/powerpoint/2010/main" val="75602675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6C3F7-4BFC-A107-82FB-261C19852D29}"/>
              </a:ext>
            </a:extLst>
          </p:cNvPr>
          <p:cNvSpPr>
            <a:spLocks noGrp="1"/>
          </p:cNvSpPr>
          <p:nvPr>
            <p:ph type="title"/>
          </p:nvPr>
        </p:nvSpPr>
        <p:spPr/>
        <p:txBody>
          <a:bodyPr/>
          <a:lstStyle/>
          <a:p>
            <a:r>
              <a:rPr lang="en-US" dirty="0"/>
              <a:t>Coverage C Scenario</a:t>
            </a:r>
          </a:p>
        </p:txBody>
      </p:sp>
      <p:sp>
        <p:nvSpPr>
          <p:cNvPr id="3" name="Content Placeholder 2">
            <a:extLst>
              <a:ext uri="{FF2B5EF4-FFF2-40B4-BE49-F238E27FC236}">
                <a16:creationId xmlns:a16="http://schemas.microsoft.com/office/drawing/2014/main" id="{8D9D0D5B-8E64-CC9F-1060-A837F3B1D881}"/>
              </a:ext>
            </a:extLst>
          </p:cNvPr>
          <p:cNvSpPr>
            <a:spLocks noGrp="1"/>
          </p:cNvSpPr>
          <p:nvPr>
            <p:ph idx="1"/>
          </p:nvPr>
        </p:nvSpPr>
        <p:spPr/>
        <p:txBody>
          <a:bodyPr/>
          <a:lstStyle/>
          <a:p>
            <a:r>
              <a:rPr lang="en-US" dirty="0"/>
              <a:t>A customer, Elise, was at a home improvement store when merchandize fell from a high storage rack and struck her foot, injuring her. She was taken by paramedics to a hospital for emergency treatment and was released in satisfactory condition that day</a:t>
            </a:r>
          </a:p>
          <a:p>
            <a:r>
              <a:rPr lang="en-US" dirty="0"/>
              <a:t>Total medical expenses for ambulance, medical services, and x-rays were $4,100</a:t>
            </a:r>
          </a:p>
          <a:p>
            <a:r>
              <a:rPr lang="en-US" dirty="0"/>
              <a:t>Two weeks later, Elise made a claim under Coverage C of the store’s CGL policy</a:t>
            </a:r>
          </a:p>
        </p:txBody>
      </p:sp>
    </p:spTree>
    <p:extLst>
      <p:ext uri="{BB962C8B-B14F-4D97-AF65-F5344CB8AC3E}">
        <p14:creationId xmlns:p14="http://schemas.microsoft.com/office/powerpoint/2010/main" val="27437261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802B5-5B8D-C01F-8598-39BCF18406BE}"/>
              </a:ext>
            </a:extLst>
          </p:cNvPr>
          <p:cNvSpPr>
            <a:spLocks noGrp="1"/>
          </p:cNvSpPr>
          <p:nvPr>
            <p:ph type="title"/>
          </p:nvPr>
        </p:nvSpPr>
        <p:spPr/>
        <p:txBody>
          <a:bodyPr/>
          <a:lstStyle/>
          <a:p>
            <a:r>
              <a:rPr lang="en-US" dirty="0"/>
              <a:t>Insuring Agreement </a:t>
            </a:r>
          </a:p>
        </p:txBody>
      </p:sp>
      <p:sp>
        <p:nvSpPr>
          <p:cNvPr id="3" name="Content Placeholder 2">
            <a:extLst>
              <a:ext uri="{FF2B5EF4-FFF2-40B4-BE49-F238E27FC236}">
                <a16:creationId xmlns:a16="http://schemas.microsoft.com/office/drawing/2014/main" id="{66963FEE-2258-A443-6EEC-47571CE5AFAA}"/>
              </a:ext>
            </a:extLst>
          </p:cNvPr>
          <p:cNvSpPr>
            <a:spLocks noGrp="1"/>
          </p:cNvSpPr>
          <p:nvPr>
            <p:ph idx="1"/>
          </p:nvPr>
        </p:nvSpPr>
        <p:spPr/>
        <p:txBody>
          <a:bodyPr>
            <a:normAutofit fontScale="85000" lnSpcReduction="20000"/>
          </a:bodyPr>
          <a:lstStyle/>
          <a:p>
            <a:r>
              <a:rPr lang="en-US" dirty="0"/>
              <a:t>Under the coverage C insuring agreement, the insurer agrees to pay medical expenses, including, by definition, funeral expenses for bodily injury caused by an accident</a:t>
            </a:r>
          </a:p>
          <a:p>
            <a:r>
              <a:rPr lang="en-US" dirty="0"/>
              <a:t>The coverage applies to accidents that occur on premises owned or rented by the insured, as well as any roads, streets, paths or passages adjacent to such premises</a:t>
            </a:r>
          </a:p>
          <a:p>
            <a:r>
              <a:rPr lang="en-US" dirty="0"/>
              <a:t>The coverage also applies to accidents that occur away from the insured’s premises and adjacent thoroughfares but only if the accident results from the named insured’s operations. </a:t>
            </a:r>
          </a:p>
          <a:p>
            <a:r>
              <a:rPr lang="en-US" dirty="0"/>
              <a:t>For any accident to be covered, it must occur in the CGL policy’s coverage territory and during the policy period. </a:t>
            </a:r>
          </a:p>
          <a:p>
            <a:r>
              <a:rPr lang="en-US" dirty="0"/>
              <a:t>The medical expenses must also have incurred and been reported to the insurer within one year after the date of the accident, and the injured person must agree to be examined by a physician designated by the insurer</a:t>
            </a:r>
          </a:p>
        </p:txBody>
      </p:sp>
    </p:spTree>
    <p:extLst>
      <p:ext uri="{BB962C8B-B14F-4D97-AF65-F5344CB8AC3E}">
        <p14:creationId xmlns:p14="http://schemas.microsoft.com/office/powerpoint/2010/main" val="170178270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BA69-96A8-98F6-5D14-94903DF4E3CA}"/>
              </a:ext>
            </a:extLst>
          </p:cNvPr>
          <p:cNvSpPr>
            <a:spLocks noGrp="1"/>
          </p:cNvSpPr>
          <p:nvPr>
            <p:ph type="title"/>
          </p:nvPr>
        </p:nvSpPr>
        <p:spPr/>
        <p:txBody>
          <a:bodyPr/>
          <a:lstStyle/>
          <a:p>
            <a:r>
              <a:rPr lang="en-US" dirty="0"/>
              <a:t>Coverage C Scenario Example</a:t>
            </a:r>
          </a:p>
        </p:txBody>
      </p:sp>
      <p:sp>
        <p:nvSpPr>
          <p:cNvPr id="3" name="Content Placeholder 2">
            <a:extLst>
              <a:ext uri="{FF2B5EF4-FFF2-40B4-BE49-F238E27FC236}">
                <a16:creationId xmlns:a16="http://schemas.microsoft.com/office/drawing/2014/main" id="{D4A1A15E-1BDE-FD12-15F2-D877B9E5BA7E}"/>
              </a:ext>
            </a:extLst>
          </p:cNvPr>
          <p:cNvSpPr>
            <a:spLocks noGrp="1"/>
          </p:cNvSpPr>
          <p:nvPr>
            <p:ph idx="1"/>
          </p:nvPr>
        </p:nvSpPr>
        <p:spPr/>
        <p:txBody>
          <a:bodyPr>
            <a:normAutofit lnSpcReduction="10000"/>
          </a:bodyPr>
          <a:lstStyle/>
          <a:p>
            <a:r>
              <a:rPr lang="en-US" dirty="0"/>
              <a:t>Assuming Elise’s injury occurred in the coverage territory and during the policy period and that no exclusions or other provisions eliminated coverage for the claim, would the circumstances of her claim meet all of the conditions of the coverage C insuring agreement?</a:t>
            </a:r>
          </a:p>
          <a:p>
            <a:r>
              <a:rPr lang="en-US" dirty="0"/>
              <a:t>Yes. Elise’s medical expenses are of the qualifying types, and they resulted from bodily injury caused by an accident on premises owned or rented by the named insured. The expenses were also incurred and reported to the insurer within one year after the accident. As long as Elise submits to a medical examination, as may be reasonably required by the insurer, her claim will meet all of the conditions of the Coverage C insuring agreement </a:t>
            </a:r>
          </a:p>
        </p:txBody>
      </p:sp>
    </p:spTree>
    <p:extLst>
      <p:ext uri="{BB962C8B-B14F-4D97-AF65-F5344CB8AC3E}">
        <p14:creationId xmlns:p14="http://schemas.microsoft.com/office/powerpoint/2010/main" val="2933776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6A67F-590B-550D-3956-3D61AE32F385}"/>
              </a:ext>
            </a:extLst>
          </p:cNvPr>
          <p:cNvSpPr>
            <a:spLocks noGrp="1"/>
          </p:cNvSpPr>
          <p:nvPr>
            <p:ph type="title"/>
          </p:nvPr>
        </p:nvSpPr>
        <p:spPr/>
        <p:txBody>
          <a:bodyPr/>
          <a:lstStyle/>
          <a:p>
            <a:r>
              <a:rPr lang="en-US" dirty="0"/>
              <a:t>Floating Property</a:t>
            </a:r>
          </a:p>
        </p:txBody>
      </p:sp>
      <p:sp>
        <p:nvSpPr>
          <p:cNvPr id="3" name="Content Placeholder 2">
            <a:extLst>
              <a:ext uri="{FF2B5EF4-FFF2-40B4-BE49-F238E27FC236}">
                <a16:creationId xmlns:a16="http://schemas.microsoft.com/office/drawing/2014/main" id="{040863D6-1F96-8F89-B3D0-1515B78A6F58}"/>
              </a:ext>
            </a:extLst>
          </p:cNvPr>
          <p:cNvSpPr>
            <a:spLocks noGrp="1"/>
          </p:cNvSpPr>
          <p:nvPr>
            <p:ph idx="1"/>
          </p:nvPr>
        </p:nvSpPr>
        <p:spPr/>
        <p:txBody>
          <a:bodyPr/>
          <a:lstStyle/>
          <a:p>
            <a:r>
              <a:rPr lang="en-US" dirty="0"/>
              <a:t>Many businesses own property that moves (floats) from work site to work site – for example, a wedding photographer’s cameras or a building contractor’s equipment </a:t>
            </a:r>
          </a:p>
        </p:txBody>
      </p:sp>
    </p:spTree>
    <p:extLst>
      <p:ext uri="{BB962C8B-B14F-4D97-AF65-F5344CB8AC3E}">
        <p14:creationId xmlns:p14="http://schemas.microsoft.com/office/powerpoint/2010/main" val="225447988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E2FF5-DA44-3062-7763-86FF510A7831}"/>
              </a:ext>
            </a:extLst>
          </p:cNvPr>
          <p:cNvSpPr>
            <a:spLocks noGrp="1"/>
          </p:cNvSpPr>
          <p:nvPr>
            <p:ph type="title"/>
          </p:nvPr>
        </p:nvSpPr>
        <p:spPr/>
        <p:txBody>
          <a:bodyPr/>
          <a:lstStyle/>
          <a:p>
            <a:r>
              <a:rPr lang="en-US" dirty="0"/>
              <a:t>Exclusions Under Coverage C</a:t>
            </a:r>
          </a:p>
        </p:txBody>
      </p:sp>
      <p:sp>
        <p:nvSpPr>
          <p:cNvPr id="3" name="Content Placeholder 2">
            <a:extLst>
              <a:ext uri="{FF2B5EF4-FFF2-40B4-BE49-F238E27FC236}">
                <a16:creationId xmlns:a16="http://schemas.microsoft.com/office/drawing/2014/main" id="{E98114D0-34C1-8BBD-1174-EE82F4C2FAD6}"/>
              </a:ext>
            </a:extLst>
          </p:cNvPr>
          <p:cNvSpPr>
            <a:spLocks noGrp="1"/>
          </p:cNvSpPr>
          <p:nvPr>
            <p:ph idx="1"/>
          </p:nvPr>
        </p:nvSpPr>
        <p:spPr/>
        <p:txBody>
          <a:bodyPr>
            <a:normAutofit fontScale="92500" lnSpcReduction="10000"/>
          </a:bodyPr>
          <a:lstStyle/>
          <a:p>
            <a:r>
              <a:rPr lang="en-US" dirty="0"/>
              <a:t>Medical payments coverage doesn’t apply to bodily injury included within the products-completed operations hazard</a:t>
            </a:r>
          </a:p>
          <a:p>
            <a:r>
              <a:rPr lang="en-US" dirty="0"/>
              <a:t>The CGL policy’s medical payments coverage does not apply to bodily injury to these categories of people:</a:t>
            </a:r>
          </a:p>
          <a:p>
            <a:r>
              <a:rPr lang="en-US" dirty="0"/>
              <a:t>Any insured (Other than a volunteer worker of the named insured)</a:t>
            </a:r>
          </a:p>
          <a:p>
            <a:r>
              <a:rPr lang="en-US" dirty="0"/>
              <a:t>Anyone hired to do work for an insured or for a tenant of an insured</a:t>
            </a:r>
          </a:p>
          <a:p>
            <a:r>
              <a:rPr lang="en-US" dirty="0"/>
              <a:t>A person injured on that part of the named insured’s premises that person normally occupies</a:t>
            </a:r>
          </a:p>
          <a:p>
            <a:r>
              <a:rPr lang="en-US" dirty="0"/>
              <a:t>A person entitled to workers compensation benefits for the injury</a:t>
            </a:r>
          </a:p>
          <a:p>
            <a:r>
              <a:rPr lang="en-US" dirty="0"/>
              <a:t>A person injured while taking part in any physical exercises, games, sports or athletics contests</a:t>
            </a:r>
          </a:p>
        </p:txBody>
      </p:sp>
    </p:spTree>
    <p:extLst>
      <p:ext uri="{BB962C8B-B14F-4D97-AF65-F5344CB8AC3E}">
        <p14:creationId xmlns:p14="http://schemas.microsoft.com/office/powerpoint/2010/main" val="214517670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EA7ED-4478-A6E9-F038-8D66308C64A2}"/>
              </a:ext>
            </a:extLst>
          </p:cNvPr>
          <p:cNvSpPr>
            <a:spLocks noGrp="1"/>
          </p:cNvSpPr>
          <p:nvPr>
            <p:ph type="title"/>
          </p:nvPr>
        </p:nvSpPr>
        <p:spPr/>
        <p:txBody>
          <a:bodyPr/>
          <a:lstStyle/>
          <a:p>
            <a:r>
              <a:rPr lang="en-US" dirty="0"/>
              <a:t>Coverage C Scenario Example</a:t>
            </a:r>
          </a:p>
        </p:txBody>
      </p:sp>
      <p:sp>
        <p:nvSpPr>
          <p:cNvPr id="3" name="Content Placeholder 2">
            <a:extLst>
              <a:ext uri="{FF2B5EF4-FFF2-40B4-BE49-F238E27FC236}">
                <a16:creationId xmlns:a16="http://schemas.microsoft.com/office/drawing/2014/main" id="{C69EC797-F2E4-6A8E-2B1E-F5A5D72E176D}"/>
              </a:ext>
            </a:extLst>
          </p:cNvPr>
          <p:cNvSpPr>
            <a:spLocks noGrp="1"/>
          </p:cNvSpPr>
          <p:nvPr>
            <p:ph idx="1"/>
          </p:nvPr>
        </p:nvSpPr>
        <p:spPr/>
        <p:txBody>
          <a:bodyPr/>
          <a:lstStyle/>
          <a:p>
            <a:r>
              <a:rPr lang="en-US" dirty="0"/>
              <a:t>Same Coverage C Scenario with Elise except this time she is a self employed janitor who is not covered by or subject to a workers compensation or similar law</a:t>
            </a:r>
          </a:p>
          <a:p>
            <a:r>
              <a:rPr lang="en-US" dirty="0"/>
              <a:t>She was working on the retail store’s premises when the merchandise fell on her</a:t>
            </a:r>
          </a:p>
          <a:p>
            <a:r>
              <a:rPr lang="en-US" dirty="0"/>
              <a:t>Would CGL Coverage C Medical Payments apply? NO. The exclusion precluding coverage for anyone hired to do work would apply to Elise’s claim because she had been hired to do work for the named insured</a:t>
            </a:r>
          </a:p>
        </p:txBody>
      </p:sp>
    </p:spTree>
    <p:extLst>
      <p:ext uri="{BB962C8B-B14F-4D97-AF65-F5344CB8AC3E}">
        <p14:creationId xmlns:p14="http://schemas.microsoft.com/office/powerpoint/2010/main" val="211081420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A5A3C-A81F-652C-163C-D80BEC87A402}"/>
              </a:ext>
            </a:extLst>
          </p:cNvPr>
          <p:cNvSpPr>
            <a:spLocks noGrp="1"/>
          </p:cNvSpPr>
          <p:nvPr>
            <p:ph type="title"/>
          </p:nvPr>
        </p:nvSpPr>
        <p:spPr/>
        <p:txBody>
          <a:bodyPr/>
          <a:lstStyle/>
          <a:p>
            <a:r>
              <a:rPr lang="en-US" dirty="0"/>
              <a:t>Coverage C Overview</a:t>
            </a:r>
          </a:p>
        </p:txBody>
      </p:sp>
      <p:sp>
        <p:nvSpPr>
          <p:cNvPr id="3" name="Content Placeholder 2">
            <a:extLst>
              <a:ext uri="{FF2B5EF4-FFF2-40B4-BE49-F238E27FC236}">
                <a16:creationId xmlns:a16="http://schemas.microsoft.com/office/drawing/2014/main" id="{FA97FAE1-41EC-3E33-3B6F-83A9A423335C}"/>
              </a:ext>
            </a:extLst>
          </p:cNvPr>
          <p:cNvSpPr>
            <a:spLocks noGrp="1"/>
          </p:cNvSpPr>
          <p:nvPr>
            <p:ph idx="1"/>
          </p:nvPr>
        </p:nvSpPr>
        <p:spPr/>
        <p:txBody>
          <a:bodyPr/>
          <a:lstStyle/>
          <a:p>
            <a:r>
              <a:rPr lang="en-US" dirty="0"/>
              <a:t>Coverage C of the CGL policy provides coverage, other than liability  insurance, for </a:t>
            </a:r>
            <a:r>
              <a:rPr lang="en-US" b="1" dirty="0"/>
              <a:t>medical treatment </a:t>
            </a:r>
            <a:r>
              <a:rPr lang="en-US" dirty="0"/>
              <a:t>of injuries resulting from minor accident on the insured’s premises or as result of the</a:t>
            </a:r>
            <a:r>
              <a:rPr lang="en-US" b="1" dirty="0"/>
              <a:t> insured’s operations</a:t>
            </a:r>
            <a:r>
              <a:rPr lang="en-US" dirty="0"/>
              <a:t>. Its coverage is subject to </a:t>
            </a:r>
            <a:r>
              <a:rPr lang="en-US" b="1" dirty="0"/>
              <a:t>several exclusions</a:t>
            </a:r>
            <a:r>
              <a:rPr lang="en-US" dirty="0"/>
              <a:t>.</a:t>
            </a:r>
          </a:p>
        </p:txBody>
      </p:sp>
    </p:spTree>
    <p:extLst>
      <p:ext uri="{BB962C8B-B14F-4D97-AF65-F5344CB8AC3E}">
        <p14:creationId xmlns:p14="http://schemas.microsoft.com/office/powerpoint/2010/main" val="226479769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5A0CE-42A6-0864-EBEB-65133283CDC9}"/>
              </a:ext>
            </a:extLst>
          </p:cNvPr>
          <p:cNvSpPr>
            <a:spLocks noGrp="1"/>
          </p:cNvSpPr>
          <p:nvPr>
            <p:ph type="title"/>
          </p:nvPr>
        </p:nvSpPr>
        <p:spPr/>
        <p:txBody>
          <a:bodyPr/>
          <a:lstStyle/>
          <a:p>
            <a:r>
              <a:rPr lang="en-US" dirty="0"/>
              <a:t>What Other Policies Do Businesses Need?</a:t>
            </a:r>
          </a:p>
        </p:txBody>
      </p:sp>
      <p:sp>
        <p:nvSpPr>
          <p:cNvPr id="3" name="Content Placeholder 2">
            <a:extLst>
              <a:ext uri="{FF2B5EF4-FFF2-40B4-BE49-F238E27FC236}">
                <a16:creationId xmlns:a16="http://schemas.microsoft.com/office/drawing/2014/main" id="{733DF70E-68DC-9AA9-8951-1FF592C9ADE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78416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3E662-A35E-D908-7983-4B8DA4971EDC}"/>
              </a:ext>
            </a:extLst>
          </p:cNvPr>
          <p:cNvSpPr>
            <a:spLocks noGrp="1"/>
          </p:cNvSpPr>
          <p:nvPr>
            <p:ph type="title"/>
          </p:nvPr>
        </p:nvSpPr>
        <p:spPr/>
        <p:txBody>
          <a:bodyPr/>
          <a:lstStyle/>
          <a:p>
            <a:r>
              <a:rPr lang="en-US" dirty="0"/>
              <a:t>Business Auto Coverage </a:t>
            </a:r>
          </a:p>
        </p:txBody>
      </p:sp>
      <p:sp>
        <p:nvSpPr>
          <p:cNvPr id="3" name="Content Placeholder 2">
            <a:extLst>
              <a:ext uri="{FF2B5EF4-FFF2-40B4-BE49-F238E27FC236}">
                <a16:creationId xmlns:a16="http://schemas.microsoft.com/office/drawing/2014/main" id="{034B205F-2F3B-7AB8-C756-9BAB0F28B909}"/>
              </a:ext>
            </a:extLst>
          </p:cNvPr>
          <p:cNvSpPr>
            <a:spLocks noGrp="1"/>
          </p:cNvSpPr>
          <p:nvPr>
            <p:ph idx="1"/>
          </p:nvPr>
        </p:nvSpPr>
        <p:spPr/>
        <p:txBody>
          <a:bodyPr/>
          <a:lstStyle/>
          <a:p>
            <a:r>
              <a:rPr lang="en-US" dirty="0"/>
              <a:t>Businesses auto insurance needs and legal requirements can vary a great deal. Because of this, most insurers use a flexible, modular format for commercial auto coverage </a:t>
            </a:r>
          </a:p>
          <a:p>
            <a:r>
              <a:rPr lang="en-US" dirty="0"/>
              <a:t>The Insurance Services Office commercial auto coverage is made up of 3 parts: </a:t>
            </a:r>
            <a:r>
              <a:rPr lang="en-US" b="1" dirty="0"/>
              <a:t>The Declarations, Coverage Form </a:t>
            </a:r>
            <a:r>
              <a:rPr lang="en-US" dirty="0"/>
              <a:t>and</a:t>
            </a:r>
            <a:r>
              <a:rPr lang="en-US" b="1" dirty="0"/>
              <a:t> Endorsements </a:t>
            </a:r>
          </a:p>
          <a:p>
            <a:r>
              <a:rPr lang="en-US" b="1" dirty="0"/>
              <a:t>BACF (Business Auto Coverage Form)</a:t>
            </a:r>
            <a:r>
              <a:rPr lang="en-US" dirty="0"/>
              <a:t> which provides auto liability insurance and includes optional coverage for physical damage to autos. </a:t>
            </a:r>
            <a:endParaRPr lang="en-US" b="1" dirty="0"/>
          </a:p>
        </p:txBody>
      </p:sp>
    </p:spTree>
    <p:extLst>
      <p:ext uri="{BB962C8B-B14F-4D97-AF65-F5344CB8AC3E}">
        <p14:creationId xmlns:p14="http://schemas.microsoft.com/office/powerpoint/2010/main" val="290326190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184D-9C2C-E27B-B337-37CB2C643158}"/>
              </a:ext>
            </a:extLst>
          </p:cNvPr>
          <p:cNvSpPr>
            <a:spLocks noGrp="1"/>
          </p:cNvSpPr>
          <p:nvPr>
            <p:ph type="title"/>
          </p:nvPr>
        </p:nvSpPr>
        <p:spPr/>
        <p:txBody>
          <a:bodyPr/>
          <a:lstStyle/>
          <a:p>
            <a:r>
              <a:rPr lang="en-US" dirty="0"/>
              <a:t>Business Auto Coverage Form</a:t>
            </a:r>
          </a:p>
        </p:txBody>
      </p:sp>
      <p:sp>
        <p:nvSpPr>
          <p:cNvPr id="3" name="Content Placeholder 2">
            <a:extLst>
              <a:ext uri="{FF2B5EF4-FFF2-40B4-BE49-F238E27FC236}">
                <a16:creationId xmlns:a16="http://schemas.microsoft.com/office/drawing/2014/main" id="{4597DEDD-8BAF-7AAE-E3F3-FF36A102EE43}"/>
              </a:ext>
            </a:extLst>
          </p:cNvPr>
          <p:cNvSpPr>
            <a:spLocks noGrp="1"/>
          </p:cNvSpPr>
          <p:nvPr>
            <p:ph idx="1"/>
          </p:nvPr>
        </p:nvSpPr>
        <p:spPr/>
        <p:txBody>
          <a:bodyPr/>
          <a:lstStyle/>
          <a:p>
            <a:r>
              <a:rPr lang="en-US" dirty="0"/>
              <a:t>Auto or Trailer dealers and Motor Carriers are typically not covered on the Business Auto Coverage Form</a:t>
            </a:r>
          </a:p>
          <a:p>
            <a:endParaRPr lang="en-US" dirty="0"/>
          </a:p>
        </p:txBody>
      </p:sp>
    </p:spTree>
    <p:extLst>
      <p:ext uri="{BB962C8B-B14F-4D97-AF65-F5344CB8AC3E}">
        <p14:creationId xmlns:p14="http://schemas.microsoft.com/office/powerpoint/2010/main" val="381775623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D706B-A901-0F89-9DD4-C4286615E728}"/>
              </a:ext>
            </a:extLst>
          </p:cNvPr>
          <p:cNvSpPr>
            <a:spLocks noGrp="1"/>
          </p:cNvSpPr>
          <p:nvPr>
            <p:ph type="title"/>
          </p:nvPr>
        </p:nvSpPr>
        <p:spPr/>
        <p:txBody>
          <a:bodyPr/>
          <a:lstStyle/>
          <a:p>
            <a:r>
              <a:rPr lang="en-US" dirty="0"/>
              <a:t>BACF Liability Coverage </a:t>
            </a:r>
          </a:p>
        </p:txBody>
      </p:sp>
      <p:sp>
        <p:nvSpPr>
          <p:cNvPr id="3" name="Content Placeholder 2">
            <a:extLst>
              <a:ext uri="{FF2B5EF4-FFF2-40B4-BE49-F238E27FC236}">
                <a16:creationId xmlns:a16="http://schemas.microsoft.com/office/drawing/2014/main" id="{13248F45-ACDA-C0EF-F85B-BD430ECFA85A}"/>
              </a:ext>
            </a:extLst>
          </p:cNvPr>
          <p:cNvSpPr>
            <a:spLocks noGrp="1"/>
          </p:cNvSpPr>
          <p:nvPr>
            <p:ph idx="1"/>
          </p:nvPr>
        </p:nvSpPr>
        <p:spPr/>
        <p:txBody>
          <a:bodyPr>
            <a:normAutofit fontScale="85000" lnSpcReduction="20000"/>
          </a:bodyPr>
          <a:lstStyle/>
          <a:p>
            <a:r>
              <a:rPr lang="en-US" dirty="0"/>
              <a:t>First the insurer agrees to pay damages for bodily injury or property damage the insured is liable for, that is caused by an accident involving a covered auto </a:t>
            </a:r>
          </a:p>
          <a:p>
            <a:r>
              <a:rPr lang="en-US" dirty="0"/>
              <a:t>Exclusions, policy limits and other conditions may apply</a:t>
            </a:r>
          </a:p>
          <a:p>
            <a:r>
              <a:rPr lang="en-US" dirty="0"/>
              <a:t>The insurer also agrees to pay such expenses as covered pollution costs or defense costs </a:t>
            </a:r>
          </a:p>
          <a:p>
            <a:r>
              <a:rPr lang="en-US" dirty="0"/>
              <a:t>For Example, Jose is an HVAC technician and drives his employer’s covered auto to a customer’s house. The fuel line develops a leak and several gallons of gasoline eventually drip onto the property while the car is parked in front of the customer’s house.</a:t>
            </a:r>
          </a:p>
          <a:p>
            <a:r>
              <a:rPr lang="en-US" dirty="0"/>
              <a:t>Because the leak was caused by chance, the BACF will provide coverage for the pollution clean up</a:t>
            </a:r>
          </a:p>
          <a:p>
            <a:r>
              <a:rPr lang="en-US" dirty="0"/>
              <a:t>The Insurer will also defend the HVAC company if the customer files a related lawsuit </a:t>
            </a:r>
          </a:p>
        </p:txBody>
      </p:sp>
    </p:spTree>
    <p:extLst>
      <p:ext uri="{BB962C8B-B14F-4D97-AF65-F5344CB8AC3E}">
        <p14:creationId xmlns:p14="http://schemas.microsoft.com/office/powerpoint/2010/main" val="75468442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D20FA-D250-2B39-A0F5-747A1AFD0F76}"/>
              </a:ext>
            </a:extLst>
          </p:cNvPr>
          <p:cNvSpPr>
            <a:spLocks noGrp="1"/>
          </p:cNvSpPr>
          <p:nvPr>
            <p:ph type="title"/>
          </p:nvPr>
        </p:nvSpPr>
        <p:spPr/>
        <p:txBody>
          <a:bodyPr/>
          <a:lstStyle/>
          <a:p>
            <a:r>
              <a:rPr lang="en-US" dirty="0"/>
              <a:t>BACF Physical Damage Coverage </a:t>
            </a:r>
          </a:p>
        </p:txBody>
      </p:sp>
      <p:sp>
        <p:nvSpPr>
          <p:cNvPr id="3" name="Content Placeholder 2">
            <a:extLst>
              <a:ext uri="{FF2B5EF4-FFF2-40B4-BE49-F238E27FC236}">
                <a16:creationId xmlns:a16="http://schemas.microsoft.com/office/drawing/2014/main" id="{4E801C59-CA72-F170-235E-7C8F86028185}"/>
              </a:ext>
            </a:extLst>
          </p:cNvPr>
          <p:cNvSpPr>
            <a:spLocks noGrp="1"/>
          </p:cNvSpPr>
          <p:nvPr>
            <p:ph idx="1"/>
          </p:nvPr>
        </p:nvSpPr>
        <p:spPr/>
        <p:txBody>
          <a:bodyPr>
            <a:normAutofit fontScale="85000" lnSpcReduction="20000"/>
          </a:bodyPr>
          <a:lstStyle/>
          <a:p>
            <a:r>
              <a:rPr lang="en-US" dirty="0"/>
              <a:t>Physical damage coverage under the BACF is optional but is often required if a business is financing or leasing its autos </a:t>
            </a:r>
          </a:p>
          <a:p>
            <a:r>
              <a:rPr lang="en-US" dirty="0"/>
              <a:t>And many insureds buy auto physical damage coverage so that they will not have to retain those losses </a:t>
            </a:r>
          </a:p>
          <a:p>
            <a:r>
              <a:rPr lang="en-US" dirty="0"/>
              <a:t>The BACF allows a business to select from 3 basic physical damage coverages</a:t>
            </a:r>
          </a:p>
          <a:p>
            <a:r>
              <a:rPr lang="en-US" b="1" dirty="0"/>
              <a:t>Collision Coverage </a:t>
            </a:r>
            <a:r>
              <a:rPr lang="en-US" dirty="0"/>
              <a:t>– Insures direct and accidental loss of or damage to a covered auto caused by its collision with another object or its overturn</a:t>
            </a:r>
          </a:p>
          <a:p>
            <a:r>
              <a:rPr lang="en-US" b="1" dirty="0"/>
              <a:t>Comprehensive Coverage </a:t>
            </a:r>
            <a:r>
              <a:rPr lang="en-US" dirty="0"/>
              <a:t>– Open perils coverage which insures direct and accidental loss of or damage to a covered auto by any peril except collision, overturn or one specifically excluded</a:t>
            </a:r>
          </a:p>
          <a:p>
            <a:r>
              <a:rPr lang="en-US" b="1" dirty="0"/>
              <a:t>Specified Causes of Loss Coverage </a:t>
            </a:r>
            <a:r>
              <a:rPr lang="en-US" dirty="0"/>
              <a:t>– Covers direct and accidental loss caused by fire, lightning, explosion, theft, windstorm, hail, earthquake, flood, mischief, vandalism or loss resulting from the sinking, burning, collision or derailment of a conveyance transporting the covered auto</a:t>
            </a:r>
          </a:p>
          <a:p>
            <a:endParaRPr lang="en-US" dirty="0"/>
          </a:p>
        </p:txBody>
      </p:sp>
    </p:spTree>
    <p:extLst>
      <p:ext uri="{BB962C8B-B14F-4D97-AF65-F5344CB8AC3E}">
        <p14:creationId xmlns:p14="http://schemas.microsoft.com/office/powerpoint/2010/main" val="28692669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888A-4228-E0C5-2F16-28F42682D52A}"/>
              </a:ext>
            </a:extLst>
          </p:cNvPr>
          <p:cNvSpPr>
            <a:spLocks noGrp="1"/>
          </p:cNvSpPr>
          <p:nvPr>
            <p:ph type="title"/>
          </p:nvPr>
        </p:nvSpPr>
        <p:spPr/>
        <p:txBody>
          <a:bodyPr/>
          <a:lstStyle/>
          <a:p>
            <a:r>
              <a:rPr lang="en-US" dirty="0"/>
              <a:t>BACF Physical Damage Coverage</a:t>
            </a:r>
          </a:p>
        </p:txBody>
      </p:sp>
      <p:sp>
        <p:nvSpPr>
          <p:cNvPr id="3" name="Content Placeholder 2">
            <a:extLst>
              <a:ext uri="{FF2B5EF4-FFF2-40B4-BE49-F238E27FC236}">
                <a16:creationId xmlns:a16="http://schemas.microsoft.com/office/drawing/2014/main" id="{E639E8F5-A7CA-7B6F-4809-A04BB2FCD8E9}"/>
              </a:ext>
            </a:extLst>
          </p:cNvPr>
          <p:cNvSpPr>
            <a:spLocks noGrp="1"/>
          </p:cNvSpPr>
          <p:nvPr>
            <p:ph idx="1"/>
          </p:nvPr>
        </p:nvSpPr>
        <p:spPr/>
        <p:txBody>
          <a:bodyPr/>
          <a:lstStyle/>
          <a:p>
            <a:r>
              <a:rPr lang="en-US" dirty="0"/>
              <a:t>Usually, an insured selects either collision and comprehensive or collision and specified causes of loss </a:t>
            </a:r>
          </a:p>
          <a:p>
            <a:r>
              <a:rPr lang="en-US" dirty="0"/>
              <a:t>Purchasing comprehensive with specified causes of loss would provide an overlap in coverage </a:t>
            </a:r>
          </a:p>
        </p:txBody>
      </p:sp>
    </p:spTree>
    <p:extLst>
      <p:ext uri="{BB962C8B-B14F-4D97-AF65-F5344CB8AC3E}">
        <p14:creationId xmlns:p14="http://schemas.microsoft.com/office/powerpoint/2010/main" val="76866810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AD7C8-C9D8-CD17-7A5C-950EB52F4C8C}"/>
              </a:ext>
            </a:extLst>
          </p:cNvPr>
          <p:cNvSpPr>
            <a:spLocks noGrp="1"/>
          </p:cNvSpPr>
          <p:nvPr>
            <p:ph type="title"/>
          </p:nvPr>
        </p:nvSpPr>
        <p:spPr/>
        <p:txBody>
          <a:bodyPr/>
          <a:lstStyle/>
          <a:p>
            <a:r>
              <a:rPr lang="en-US" dirty="0"/>
              <a:t>Important Endorsements</a:t>
            </a:r>
          </a:p>
        </p:txBody>
      </p:sp>
      <p:sp>
        <p:nvSpPr>
          <p:cNvPr id="3" name="Content Placeholder 2">
            <a:extLst>
              <a:ext uri="{FF2B5EF4-FFF2-40B4-BE49-F238E27FC236}">
                <a16:creationId xmlns:a16="http://schemas.microsoft.com/office/drawing/2014/main" id="{D75A5C4C-428F-8B2F-86B7-626B6996E1E8}"/>
              </a:ext>
            </a:extLst>
          </p:cNvPr>
          <p:cNvSpPr>
            <a:spLocks noGrp="1"/>
          </p:cNvSpPr>
          <p:nvPr>
            <p:ph idx="1"/>
          </p:nvPr>
        </p:nvSpPr>
        <p:spPr/>
        <p:txBody>
          <a:bodyPr>
            <a:normAutofit fontScale="92500" lnSpcReduction="20000"/>
          </a:bodyPr>
          <a:lstStyle/>
          <a:p>
            <a:r>
              <a:rPr lang="en-US" dirty="0"/>
              <a:t>Coverages for medical payments, personal injury protection (PIP), uninsured motorists (UM), and underinsured motorists (UIM) are commonly added by endorsement to commercial auto coverage forms. </a:t>
            </a:r>
          </a:p>
          <a:p>
            <a:r>
              <a:rPr lang="en-US" dirty="0"/>
              <a:t>Auto medical payments coverage pays small bodily injury claims resulting from an auto accident, regardless of fault</a:t>
            </a:r>
          </a:p>
          <a:p>
            <a:r>
              <a:rPr lang="en-US" dirty="0"/>
              <a:t>PIP coverage may be legally required by state law. It pays benefits, regardless of fault, for medical expense, income loss, and other expenses resulting from an accident</a:t>
            </a:r>
          </a:p>
          <a:p>
            <a:r>
              <a:rPr lang="en-US" dirty="0"/>
              <a:t>UM and UIM coverages pay for injuries caused by another motorist who is uninsured (or underinsured) and unable to pay as a result</a:t>
            </a:r>
          </a:p>
          <a:p>
            <a:r>
              <a:rPr lang="en-US" dirty="0"/>
              <a:t>These are all first-party coverages. Benefits are paid to the injured person by his or her own insurer </a:t>
            </a:r>
          </a:p>
        </p:txBody>
      </p:sp>
    </p:spTree>
    <p:extLst>
      <p:ext uri="{BB962C8B-B14F-4D97-AF65-F5344CB8AC3E}">
        <p14:creationId xmlns:p14="http://schemas.microsoft.com/office/powerpoint/2010/main" val="1113626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F63F-ABFE-417B-E783-4AEE4487167B}"/>
              </a:ext>
            </a:extLst>
          </p:cNvPr>
          <p:cNvSpPr>
            <a:spLocks noGrp="1"/>
          </p:cNvSpPr>
          <p:nvPr>
            <p:ph type="title"/>
          </p:nvPr>
        </p:nvSpPr>
        <p:spPr/>
        <p:txBody>
          <a:bodyPr/>
          <a:lstStyle/>
          <a:p>
            <a:r>
              <a:rPr lang="en-US" dirty="0"/>
              <a:t>Potential Causes of Loss</a:t>
            </a:r>
          </a:p>
        </p:txBody>
      </p:sp>
      <p:sp>
        <p:nvSpPr>
          <p:cNvPr id="3" name="Content Placeholder 2">
            <a:extLst>
              <a:ext uri="{FF2B5EF4-FFF2-40B4-BE49-F238E27FC236}">
                <a16:creationId xmlns:a16="http://schemas.microsoft.com/office/drawing/2014/main" id="{C5A3FA31-32AA-C4B3-5609-44E109041106}"/>
              </a:ext>
            </a:extLst>
          </p:cNvPr>
          <p:cNvSpPr>
            <a:spLocks noGrp="1"/>
          </p:cNvSpPr>
          <p:nvPr>
            <p:ph idx="1"/>
          </p:nvPr>
        </p:nvSpPr>
        <p:spPr/>
        <p:txBody>
          <a:bodyPr>
            <a:normAutofit lnSpcReduction="10000"/>
          </a:bodyPr>
          <a:lstStyle/>
          <a:p>
            <a:r>
              <a:rPr lang="en-US" dirty="0"/>
              <a:t>Buildings and personal property face many potential causes of loss (also referred to as perils)</a:t>
            </a:r>
          </a:p>
          <a:p>
            <a:r>
              <a:rPr lang="en-US" dirty="0"/>
              <a:t>Some of the most significant perils include fire, theft, windstorm, flood, earthquake, terrorism, vandalism and war (Could result in catastrophic losses)</a:t>
            </a:r>
          </a:p>
          <a:p>
            <a:r>
              <a:rPr lang="en-US" dirty="0"/>
              <a:t>Sometimes, a peril doesn’t alter the property itself; instead, it may alter the owner’s ability to use it </a:t>
            </a:r>
          </a:p>
          <a:p>
            <a:r>
              <a:rPr lang="en-US" dirty="0"/>
              <a:t>For example, a piece of equipment can be stolen. Insurance professionals and the businesses they work with need to be aware of  potential causes of loss to property (This will help allow them to select appropriate coverages)  </a:t>
            </a:r>
          </a:p>
        </p:txBody>
      </p:sp>
    </p:spTree>
    <p:extLst>
      <p:ext uri="{BB962C8B-B14F-4D97-AF65-F5344CB8AC3E}">
        <p14:creationId xmlns:p14="http://schemas.microsoft.com/office/powerpoint/2010/main" val="31645093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469F-D878-C603-ACFF-C9CE081699F7}"/>
              </a:ext>
            </a:extLst>
          </p:cNvPr>
          <p:cNvSpPr>
            <a:spLocks noGrp="1"/>
          </p:cNvSpPr>
          <p:nvPr>
            <p:ph type="title"/>
          </p:nvPr>
        </p:nvSpPr>
        <p:spPr/>
        <p:txBody>
          <a:bodyPr/>
          <a:lstStyle/>
          <a:p>
            <a:r>
              <a:rPr lang="en-US" dirty="0"/>
              <a:t>BACF Overview</a:t>
            </a:r>
          </a:p>
        </p:txBody>
      </p:sp>
      <p:sp>
        <p:nvSpPr>
          <p:cNvPr id="3" name="Content Placeholder 2">
            <a:extLst>
              <a:ext uri="{FF2B5EF4-FFF2-40B4-BE49-F238E27FC236}">
                <a16:creationId xmlns:a16="http://schemas.microsoft.com/office/drawing/2014/main" id="{16295CD1-0943-F773-966B-29B9EC289D52}"/>
              </a:ext>
            </a:extLst>
          </p:cNvPr>
          <p:cNvSpPr>
            <a:spLocks noGrp="1"/>
          </p:cNvSpPr>
          <p:nvPr>
            <p:ph idx="1"/>
          </p:nvPr>
        </p:nvSpPr>
        <p:spPr/>
        <p:txBody>
          <a:bodyPr/>
          <a:lstStyle/>
          <a:p>
            <a:r>
              <a:rPr lang="en-US" dirty="0"/>
              <a:t>The BACF is a commonly used commercial coverage form. It provides liability coverage subject to exclusions and a limit of insurance for bodily injury and property damage that results from using a covered auto. </a:t>
            </a:r>
          </a:p>
          <a:p>
            <a:r>
              <a:rPr lang="en-US" dirty="0"/>
              <a:t>The BACF also offers three optional physical damage coverages. And coverage for medical payments, personal injury protection, and uninsured motorists can be added by endorsement. </a:t>
            </a:r>
          </a:p>
        </p:txBody>
      </p:sp>
    </p:spTree>
    <p:extLst>
      <p:ext uri="{BB962C8B-B14F-4D97-AF65-F5344CB8AC3E}">
        <p14:creationId xmlns:p14="http://schemas.microsoft.com/office/powerpoint/2010/main" val="19984555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DB8F1-B3F8-1491-E8E1-321FDA56FC66}"/>
              </a:ext>
            </a:extLst>
          </p:cNvPr>
          <p:cNvSpPr>
            <a:spLocks noGrp="1"/>
          </p:cNvSpPr>
          <p:nvPr>
            <p:ph type="title"/>
          </p:nvPr>
        </p:nvSpPr>
        <p:spPr/>
        <p:txBody>
          <a:bodyPr/>
          <a:lstStyle/>
          <a:p>
            <a:r>
              <a:rPr lang="en-US" dirty="0"/>
              <a:t>How are employees’ injuries covered?</a:t>
            </a:r>
          </a:p>
        </p:txBody>
      </p:sp>
      <p:sp>
        <p:nvSpPr>
          <p:cNvPr id="3" name="Content Placeholder 2">
            <a:extLst>
              <a:ext uri="{FF2B5EF4-FFF2-40B4-BE49-F238E27FC236}">
                <a16:creationId xmlns:a16="http://schemas.microsoft.com/office/drawing/2014/main" id="{9C7AB328-4774-CA50-5DDD-AE6AF49A7E0F}"/>
              </a:ext>
            </a:extLst>
          </p:cNvPr>
          <p:cNvSpPr>
            <a:spLocks noGrp="1"/>
          </p:cNvSpPr>
          <p:nvPr>
            <p:ph idx="1"/>
          </p:nvPr>
        </p:nvSpPr>
        <p:spPr/>
        <p:txBody>
          <a:bodyPr/>
          <a:lstStyle/>
          <a:p>
            <a:r>
              <a:rPr lang="en-US" dirty="0"/>
              <a:t>Rhonda works for a hardware manufacturing that markets itself as having the best and most reliable products. It demonstrates this confidence by requiring employees to create and assemble products using the same tools they sell to customers. </a:t>
            </a:r>
          </a:p>
          <a:p>
            <a:r>
              <a:rPr lang="en-US" dirty="0"/>
              <a:t>One afternoon while working on the assembly line, Rhonda is using a hammer made by her employer. The hammer’s head comes loose and severely injuries her hand. What type of insurance will cover Rhonda’s medical bills and expenses while she recovers?</a:t>
            </a:r>
          </a:p>
        </p:txBody>
      </p:sp>
    </p:spTree>
    <p:extLst>
      <p:ext uri="{BB962C8B-B14F-4D97-AF65-F5344CB8AC3E}">
        <p14:creationId xmlns:p14="http://schemas.microsoft.com/office/powerpoint/2010/main" val="54980902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6AA99-90C7-9AC9-1BD4-B822DF3FB27A}"/>
              </a:ext>
            </a:extLst>
          </p:cNvPr>
          <p:cNvSpPr>
            <a:spLocks noGrp="1"/>
          </p:cNvSpPr>
          <p:nvPr>
            <p:ph type="title"/>
          </p:nvPr>
        </p:nvSpPr>
        <p:spPr/>
        <p:txBody>
          <a:bodyPr/>
          <a:lstStyle/>
          <a:p>
            <a:r>
              <a:rPr lang="en-US" dirty="0"/>
              <a:t>Workers Compensation Insurance</a:t>
            </a:r>
          </a:p>
        </p:txBody>
      </p:sp>
      <p:sp>
        <p:nvSpPr>
          <p:cNvPr id="3" name="Content Placeholder 2">
            <a:extLst>
              <a:ext uri="{FF2B5EF4-FFF2-40B4-BE49-F238E27FC236}">
                <a16:creationId xmlns:a16="http://schemas.microsoft.com/office/drawing/2014/main" id="{CB3C3FA5-EB09-1CAF-B534-8875968A602C}"/>
              </a:ext>
            </a:extLst>
          </p:cNvPr>
          <p:cNvSpPr>
            <a:spLocks noGrp="1"/>
          </p:cNvSpPr>
          <p:nvPr>
            <p:ph idx="1"/>
          </p:nvPr>
        </p:nvSpPr>
        <p:spPr/>
        <p:txBody>
          <a:bodyPr>
            <a:normAutofit fontScale="92500" lnSpcReduction="20000"/>
          </a:bodyPr>
          <a:lstStyle/>
          <a:p>
            <a:r>
              <a:rPr lang="en-US" dirty="0"/>
              <a:t>The National Council on Compensation Insurance’s workers compensation and employers liability insurance policy provides coverage for an employer when workers compensation laws require it to pay an employee benefits or when an injured employee sues the employer.</a:t>
            </a:r>
          </a:p>
          <a:p>
            <a:r>
              <a:rPr lang="en-US" dirty="0"/>
              <a:t>This policy has an information page similar to a declarations page in other policies. On it, all the states the insured business needs workers compensation coverage in must be listed. </a:t>
            </a:r>
          </a:p>
          <a:p>
            <a:r>
              <a:rPr lang="en-US" dirty="0"/>
              <a:t>Because the policy covers legally required benefits, it carries no policy limit. However, this does not mean an employer has no responsibility. If an employer does not comply with health and safety laws and regulations and is penalized, it has to reimburse the insurer for any penalties.</a:t>
            </a:r>
          </a:p>
          <a:p>
            <a:r>
              <a:rPr lang="en-US" dirty="0"/>
              <a:t>If an insured business expands to or begins work in a new state, it must notify the insurer within 30 days to make sure coverage applies there</a:t>
            </a:r>
          </a:p>
        </p:txBody>
      </p:sp>
    </p:spTree>
    <p:extLst>
      <p:ext uri="{BB962C8B-B14F-4D97-AF65-F5344CB8AC3E}">
        <p14:creationId xmlns:p14="http://schemas.microsoft.com/office/powerpoint/2010/main" val="345618393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BDCDC-AEB3-767C-62D7-421F09ED55A9}"/>
              </a:ext>
            </a:extLst>
          </p:cNvPr>
          <p:cNvSpPr>
            <a:spLocks noGrp="1"/>
          </p:cNvSpPr>
          <p:nvPr>
            <p:ph type="title"/>
          </p:nvPr>
        </p:nvSpPr>
        <p:spPr/>
        <p:txBody>
          <a:bodyPr/>
          <a:lstStyle/>
          <a:p>
            <a:r>
              <a:rPr lang="en-US" dirty="0"/>
              <a:t>Workers Compensation Insurance </a:t>
            </a:r>
            <a:r>
              <a:rPr lang="en-US" dirty="0" err="1"/>
              <a:t>v.s</a:t>
            </a:r>
            <a:r>
              <a:rPr lang="en-US" dirty="0"/>
              <a:t>. Employers Liability Insurance</a:t>
            </a:r>
          </a:p>
        </p:txBody>
      </p:sp>
      <p:sp>
        <p:nvSpPr>
          <p:cNvPr id="3" name="Content Placeholder 2">
            <a:extLst>
              <a:ext uri="{FF2B5EF4-FFF2-40B4-BE49-F238E27FC236}">
                <a16:creationId xmlns:a16="http://schemas.microsoft.com/office/drawing/2014/main" id="{61983EAF-5796-67EB-07F3-BF446C9F8829}"/>
              </a:ext>
            </a:extLst>
          </p:cNvPr>
          <p:cNvSpPr>
            <a:spLocks noGrp="1"/>
          </p:cNvSpPr>
          <p:nvPr>
            <p:ph idx="1"/>
          </p:nvPr>
        </p:nvSpPr>
        <p:spPr/>
        <p:txBody>
          <a:bodyPr/>
          <a:lstStyle/>
          <a:p>
            <a:r>
              <a:rPr lang="en-US" b="1" dirty="0"/>
              <a:t>Workers Compensation Insurance </a:t>
            </a:r>
            <a:r>
              <a:rPr lang="en-US" dirty="0"/>
              <a:t>provides coverage for benefits an employer is obligated to pay under workers compensation laws</a:t>
            </a:r>
          </a:p>
          <a:p>
            <a:r>
              <a:rPr lang="en-US" b="1" dirty="0"/>
              <a:t>Employers liability insurance </a:t>
            </a:r>
            <a:r>
              <a:rPr lang="en-US" dirty="0"/>
              <a:t>protects an employer against employee injury claims that are not covered by workers compensation laws. </a:t>
            </a:r>
          </a:p>
          <a:p>
            <a:r>
              <a:rPr lang="en-US" dirty="0"/>
              <a:t>Unlike workers compensation insurance, employers liability insurance does have liability coverage limits</a:t>
            </a:r>
          </a:p>
        </p:txBody>
      </p:sp>
    </p:spTree>
    <p:extLst>
      <p:ext uri="{BB962C8B-B14F-4D97-AF65-F5344CB8AC3E}">
        <p14:creationId xmlns:p14="http://schemas.microsoft.com/office/powerpoint/2010/main" val="68735622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C75D1-F686-44EA-3E70-B9B7C6708E7D}"/>
              </a:ext>
            </a:extLst>
          </p:cNvPr>
          <p:cNvSpPr>
            <a:spLocks noGrp="1"/>
          </p:cNvSpPr>
          <p:nvPr>
            <p:ph type="title"/>
          </p:nvPr>
        </p:nvSpPr>
        <p:spPr/>
        <p:txBody>
          <a:bodyPr/>
          <a:lstStyle/>
          <a:p>
            <a:r>
              <a:rPr lang="en-US" dirty="0"/>
              <a:t>Employers Liability Insurance </a:t>
            </a:r>
          </a:p>
        </p:txBody>
      </p:sp>
      <p:sp>
        <p:nvSpPr>
          <p:cNvPr id="3" name="Content Placeholder 2">
            <a:extLst>
              <a:ext uri="{FF2B5EF4-FFF2-40B4-BE49-F238E27FC236}">
                <a16:creationId xmlns:a16="http://schemas.microsoft.com/office/drawing/2014/main" id="{E3759CC3-FFDD-C6B0-D7A3-9E1EC2BE6431}"/>
              </a:ext>
            </a:extLst>
          </p:cNvPr>
          <p:cNvSpPr>
            <a:spLocks noGrp="1"/>
          </p:cNvSpPr>
          <p:nvPr>
            <p:ph idx="1"/>
          </p:nvPr>
        </p:nvSpPr>
        <p:spPr/>
        <p:txBody>
          <a:bodyPr>
            <a:normAutofit fontScale="77500" lnSpcReduction="20000"/>
          </a:bodyPr>
          <a:lstStyle/>
          <a:p>
            <a:r>
              <a:rPr lang="en-US" dirty="0"/>
              <a:t>Employers liability insurance covers these types of claims.</a:t>
            </a:r>
          </a:p>
          <a:p>
            <a:r>
              <a:rPr lang="en-US" dirty="0"/>
              <a:t>First, a 3</a:t>
            </a:r>
            <a:r>
              <a:rPr lang="en-US" baseline="30000" dirty="0"/>
              <a:t>rd</a:t>
            </a:r>
            <a:r>
              <a:rPr lang="en-US" dirty="0"/>
              <a:t> party claim</a:t>
            </a:r>
          </a:p>
          <a:p>
            <a:r>
              <a:rPr lang="en-US" dirty="0"/>
              <a:t>Lets say Rhonda successfully sued the manufacturer that makes the equipment her employer uses to produce its tools. In turn, the equipment manufacturer alleges that Rhonda’s employer did not adequately maintain the equipment. Rhonda’s employer must reimburse the equipment manufacturer for the money it paid Rhonda.</a:t>
            </a:r>
          </a:p>
          <a:p>
            <a:r>
              <a:rPr lang="en-US" dirty="0"/>
              <a:t>Employers liability insurance also applies to a claim for care and loss of services, sometimes referred to as loss of consortium. This might not apply to Rhonda’s injury, but if she has been significantly impaired, her spouse could file a claim against her employers because she was no longer able to provide companionship or help around the home.</a:t>
            </a:r>
          </a:p>
          <a:p>
            <a:r>
              <a:rPr lang="en-US" dirty="0"/>
              <a:t>These claims aren’t allowed in all states. </a:t>
            </a:r>
          </a:p>
          <a:p>
            <a:r>
              <a:rPr lang="en-US" dirty="0"/>
              <a:t>Finally, employers liability insurance can cover a dual-capacity claim. This is when an employee can file a claim against an employer in another capacity. For example, Rhonda was injured at work by a product manufactured by her employer. If her state allows, she could sue her employer as a manufacturer. </a:t>
            </a:r>
          </a:p>
        </p:txBody>
      </p:sp>
    </p:spTree>
    <p:extLst>
      <p:ext uri="{BB962C8B-B14F-4D97-AF65-F5344CB8AC3E}">
        <p14:creationId xmlns:p14="http://schemas.microsoft.com/office/powerpoint/2010/main" val="12994970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127F-8801-68E3-042F-EF842CF93313}"/>
              </a:ext>
            </a:extLst>
          </p:cNvPr>
          <p:cNvSpPr>
            <a:spLocks noGrp="1"/>
          </p:cNvSpPr>
          <p:nvPr>
            <p:ph type="title"/>
          </p:nvPr>
        </p:nvSpPr>
        <p:spPr/>
        <p:txBody>
          <a:bodyPr/>
          <a:lstStyle/>
          <a:p>
            <a:r>
              <a:rPr lang="en-US" dirty="0"/>
              <a:t>Rhonda Injury Example</a:t>
            </a:r>
          </a:p>
        </p:txBody>
      </p:sp>
      <p:sp>
        <p:nvSpPr>
          <p:cNvPr id="3" name="Content Placeholder 2">
            <a:extLst>
              <a:ext uri="{FF2B5EF4-FFF2-40B4-BE49-F238E27FC236}">
                <a16:creationId xmlns:a16="http://schemas.microsoft.com/office/drawing/2014/main" id="{533ED2DF-A26A-A8F9-AE1F-E40895F79EE5}"/>
              </a:ext>
            </a:extLst>
          </p:cNvPr>
          <p:cNvSpPr>
            <a:spLocks noGrp="1"/>
          </p:cNvSpPr>
          <p:nvPr>
            <p:ph idx="1"/>
          </p:nvPr>
        </p:nvSpPr>
        <p:spPr/>
        <p:txBody>
          <a:bodyPr/>
          <a:lstStyle/>
          <a:p>
            <a:r>
              <a:rPr lang="en-US" dirty="0"/>
              <a:t>Rhonda has 2 potential remedies. </a:t>
            </a:r>
          </a:p>
          <a:p>
            <a:r>
              <a:rPr lang="en-US" dirty="0"/>
              <a:t>One is to make a workers compensation claim and accept benefits from her employer’s workers compensation insurer</a:t>
            </a:r>
          </a:p>
          <a:p>
            <a:r>
              <a:rPr lang="en-US" dirty="0"/>
              <a:t>The second is to make a liability claim against her employer for manufacturing a defective product that caused her injuries. She can only do this, however, in a state that has accepted the dual-capacity doctrine. Her employer would be covered against this by employers liability insurance </a:t>
            </a:r>
          </a:p>
        </p:txBody>
      </p:sp>
    </p:spTree>
    <p:extLst>
      <p:ext uri="{BB962C8B-B14F-4D97-AF65-F5344CB8AC3E}">
        <p14:creationId xmlns:p14="http://schemas.microsoft.com/office/powerpoint/2010/main" val="154195781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1BAD-4298-5E53-56BE-213049AA725B}"/>
              </a:ext>
            </a:extLst>
          </p:cNvPr>
          <p:cNvSpPr>
            <a:spLocks noGrp="1"/>
          </p:cNvSpPr>
          <p:nvPr>
            <p:ph type="title"/>
          </p:nvPr>
        </p:nvSpPr>
        <p:spPr/>
        <p:txBody>
          <a:bodyPr/>
          <a:lstStyle/>
          <a:p>
            <a:r>
              <a:rPr lang="en-US" dirty="0"/>
              <a:t>Workers Compensation and Employers Liability policy overview </a:t>
            </a:r>
          </a:p>
        </p:txBody>
      </p:sp>
      <p:sp>
        <p:nvSpPr>
          <p:cNvPr id="3" name="Content Placeholder 2">
            <a:extLst>
              <a:ext uri="{FF2B5EF4-FFF2-40B4-BE49-F238E27FC236}">
                <a16:creationId xmlns:a16="http://schemas.microsoft.com/office/drawing/2014/main" id="{492E672E-148A-B32D-99DC-98187AD2DC43}"/>
              </a:ext>
            </a:extLst>
          </p:cNvPr>
          <p:cNvSpPr>
            <a:spLocks noGrp="1"/>
          </p:cNvSpPr>
          <p:nvPr>
            <p:ph idx="1"/>
          </p:nvPr>
        </p:nvSpPr>
        <p:spPr/>
        <p:txBody>
          <a:bodyPr/>
          <a:lstStyle/>
          <a:p>
            <a:r>
              <a:rPr lang="en-US" dirty="0"/>
              <a:t>The Workers Compensation and employers liability policy helps employers fulfill their legal obligation by covering workers compensation benefits. </a:t>
            </a:r>
          </a:p>
          <a:p>
            <a:r>
              <a:rPr lang="en-US" dirty="0"/>
              <a:t>It also serves as a traditional liability policy for employers by covering liability for employees’ injuries when workers compensation statutes do not apply</a:t>
            </a:r>
          </a:p>
        </p:txBody>
      </p:sp>
    </p:spTree>
    <p:extLst>
      <p:ext uri="{BB962C8B-B14F-4D97-AF65-F5344CB8AC3E}">
        <p14:creationId xmlns:p14="http://schemas.microsoft.com/office/powerpoint/2010/main" val="235884864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76B6-7201-84C4-9F08-A8898BA5D23D}"/>
              </a:ext>
            </a:extLst>
          </p:cNvPr>
          <p:cNvSpPr>
            <a:spLocks noGrp="1"/>
          </p:cNvSpPr>
          <p:nvPr>
            <p:ph type="title"/>
          </p:nvPr>
        </p:nvSpPr>
        <p:spPr/>
        <p:txBody>
          <a:bodyPr/>
          <a:lstStyle/>
          <a:p>
            <a:r>
              <a:rPr lang="en-US" dirty="0"/>
              <a:t>The Benefits of Excess and Umbrella Liability Coverage</a:t>
            </a:r>
          </a:p>
        </p:txBody>
      </p:sp>
      <p:sp>
        <p:nvSpPr>
          <p:cNvPr id="3" name="Content Placeholder 2">
            <a:extLst>
              <a:ext uri="{FF2B5EF4-FFF2-40B4-BE49-F238E27FC236}">
                <a16:creationId xmlns:a16="http://schemas.microsoft.com/office/drawing/2014/main" id="{3B0B5179-5208-DCCD-4FFB-6300755CED50}"/>
              </a:ext>
            </a:extLst>
          </p:cNvPr>
          <p:cNvSpPr>
            <a:spLocks noGrp="1"/>
          </p:cNvSpPr>
          <p:nvPr>
            <p:ph idx="1"/>
          </p:nvPr>
        </p:nvSpPr>
        <p:spPr/>
        <p:txBody>
          <a:bodyPr>
            <a:normAutofit lnSpcReduction="10000"/>
          </a:bodyPr>
          <a:lstStyle/>
          <a:p>
            <a:r>
              <a:rPr lang="en-US" dirty="0"/>
              <a:t>Businesses and insurance professionals are usually able to estimate the maximum probable loss for property</a:t>
            </a:r>
          </a:p>
          <a:p>
            <a:r>
              <a:rPr lang="en-US" dirty="0"/>
              <a:t>For Example, a business has a good idea of how much it cost to rebuild a building if it’s destroyed. But estimating a maximum liability loss is not the same. </a:t>
            </a:r>
          </a:p>
          <a:p>
            <a:r>
              <a:rPr lang="en-US" dirty="0"/>
              <a:t>If a person injures themselves on a business’s property or from one of its products, there is a possibility of a liability loss over $1 million, no matter the business’s size or the type of products or service it offers</a:t>
            </a:r>
          </a:p>
          <a:p>
            <a:r>
              <a:rPr lang="en-US" dirty="0"/>
              <a:t>To meet the need of a liability loss being greater than an organization’s liability coverage limits, excess and umbrella policies are available </a:t>
            </a:r>
          </a:p>
        </p:txBody>
      </p:sp>
    </p:spTree>
    <p:extLst>
      <p:ext uri="{BB962C8B-B14F-4D97-AF65-F5344CB8AC3E}">
        <p14:creationId xmlns:p14="http://schemas.microsoft.com/office/powerpoint/2010/main" val="105062905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D3618-6EBB-2B12-D174-684057806A31}"/>
              </a:ext>
            </a:extLst>
          </p:cNvPr>
          <p:cNvSpPr>
            <a:spLocks noGrp="1"/>
          </p:cNvSpPr>
          <p:nvPr>
            <p:ph type="title"/>
          </p:nvPr>
        </p:nvSpPr>
        <p:spPr/>
        <p:txBody>
          <a:bodyPr/>
          <a:lstStyle/>
          <a:p>
            <a:r>
              <a:rPr lang="en-US" dirty="0"/>
              <a:t>The Need for Additional Coverage</a:t>
            </a:r>
          </a:p>
        </p:txBody>
      </p:sp>
      <p:sp>
        <p:nvSpPr>
          <p:cNvPr id="3" name="Content Placeholder 2">
            <a:extLst>
              <a:ext uri="{FF2B5EF4-FFF2-40B4-BE49-F238E27FC236}">
                <a16:creationId xmlns:a16="http://schemas.microsoft.com/office/drawing/2014/main" id="{88EA6809-1B93-AE65-6824-776A74CC25E7}"/>
              </a:ext>
            </a:extLst>
          </p:cNvPr>
          <p:cNvSpPr>
            <a:spLocks noGrp="1"/>
          </p:cNvSpPr>
          <p:nvPr>
            <p:ph idx="1"/>
          </p:nvPr>
        </p:nvSpPr>
        <p:spPr/>
        <p:txBody>
          <a:bodyPr>
            <a:normAutofit fontScale="92500"/>
          </a:bodyPr>
          <a:lstStyle/>
          <a:p>
            <a:r>
              <a:rPr lang="en-US" dirty="0"/>
              <a:t>Insurers that offer primary liability insurance are often unwilling to provide a limit greater than $1million per occurrence. An occurrence is an event resulting in bodily injury or property damage during the policy period</a:t>
            </a:r>
          </a:p>
          <a:p>
            <a:r>
              <a:rPr lang="en-US" dirty="0"/>
              <a:t>To achieve its desired limits, a business may need to purchase one or more excess or umbrella liability policies. It could need increased coverage on commercial general liability, commercial auto, employers liability, and other primary liability policies </a:t>
            </a:r>
          </a:p>
          <a:p>
            <a:r>
              <a:rPr lang="en-US" dirty="0"/>
              <a:t>In contrast to the occurrence, the aggregate limit is the maximum amount an insurer will pay for all covered losses during the covered policy period. Excess and umbrella policies can provide coverage over this limit as well</a:t>
            </a:r>
          </a:p>
        </p:txBody>
      </p:sp>
    </p:spTree>
    <p:extLst>
      <p:ext uri="{BB962C8B-B14F-4D97-AF65-F5344CB8AC3E}">
        <p14:creationId xmlns:p14="http://schemas.microsoft.com/office/powerpoint/2010/main" val="58820005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2EDD-373C-83AB-57C6-FE31AE3CE44F}"/>
              </a:ext>
            </a:extLst>
          </p:cNvPr>
          <p:cNvSpPr>
            <a:spLocks noGrp="1"/>
          </p:cNvSpPr>
          <p:nvPr>
            <p:ph type="title"/>
          </p:nvPr>
        </p:nvSpPr>
        <p:spPr/>
        <p:txBody>
          <a:bodyPr/>
          <a:lstStyle/>
          <a:p>
            <a:r>
              <a:rPr lang="en-US" dirty="0"/>
              <a:t>Layers of Liability Insurance</a:t>
            </a:r>
          </a:p>
        </p:txBody>
      </p:sp>
      <p:sp>
        <p:nvSpPr>
          <p:cNvPr id="3" name="Content Placeholder 2">
            <a:extLst>
              <a:ext uri="{FF2B5EF4-FFF2-40B4-BE49-F238E27FC236}">
                <a16:creationId xmlns:a16="http://schemas.microsoft.com/office/drawing/2014/main" id="{81E23880-ABAD-A25F-E63B-6F51306C45EC}"/>
              </a:ext>
            </a:extLst>
          </p:cNvPr>
          <p:cNvSpPr>
            <a:spLocks noGrp="1"/>
          </p:cNvSpPr>
          <p:nvPr>
            <p:ph idx="1"/>
          </p:nvPr>
        </p:nvSpPr>
        <p:spPr/>
        <p:txBody>
          <a:bodyPr/>
          <a:lstStyle/>
          <a:p>
            <a:r>
              <a:rPr lang="en-US" dirty="0"/>
              <a:t>Underlying Insurance (First Layer) $1million each occurrence </a:t>
            </a:r>
          </a:p>
          <a:p>
            <a:r>
              <a:rPr lang="en-US" dirty="0"/>
              <a:t>Umbrella Liability Policy (Second Layer) $5 million each occurrence </a:t>
            </a:r>
          </a:p>
          <a:p>
            <a:r>
              <a:rPr lang="en-US" dirty="0"/>
              <a:t>If the insured became legally obligated to pay $1.8 Million in damage for bodily injury to a 3</a:t>
            </a:r>
            <a:r>
              <a:rPr lang="en-US" baseline="30000" dirty="0"/>
              <a:t>rd</a:t>
            </a:r>
            <a:r>
              <a:rPr lang="en-US" dirty="0"/>
              <a:t> party, the insurer would pay it’s $1million limit and the umbrella insurer would pay $800,000</a:t>
            </a:r>
          </a:p>
          <a:p>
            <a:endParaRPr lang="en-US" dirty="0"/>
          </a:p>
        </p:txBody>
      </p:sp>
    </p:spTree>
    <p:extLst>
      <p:ext uri="{BB962C8B-B14F-4D97-AF65-F5344CB8AC3E}">
        <p14:creationId xmlns:p14="http://schemas.microsoft.com/office/powerpoint/2010/main" val="353254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8E10B-3713-C276-D7FA-C5106B7438FA}"/>
              </a:ext>
            </a:extLst>
          </p:cNvPr>
          <p:cNvSpPr>
            <a:spLocks noGrp="1"/>
          </p:cNvSpPr>
          <p:nvPr>
            <p:ph type="title"/>
          </p:nvPr>
        </p:nvSpPr>
        <p:spPr/>
        <p:txBody>
          <a:bodyPr/>
          <a:lstStyle/>
          <a:p>
            <a:r>
              <a:rPr lang="en-US" dirty="0"/>
              <a:t>Financial Consequences of Loss</a:t>
            </a:r>
          </a:p>
        </p:txBody>
      </p:sp>
      <p:sp>
        <p:nvSpPr>
          <p:cNvPr id="3" name="Content Placeholder 2">
            <a:extLst>
              <a:ext uri="{FF2B5EF4-FFF2-40B4-BE49-F238E27FC236}">
                <a16:creationId xmlns:a16="http://schemas.microsoft.com/office/drawing/2014/main" id="{CD5CDD3C-EE67-CDAA-57FC-9B8032502B55}"/>
              </a:ext>
            </a:extLst>
          </p:cNvPr>
          <p:cNvSpPr>
            <a:spLocks noGrp="1"/>
          </p:cNvSpPr>
          <p:nvPr>
            <p:ph idx="1"/>
          </p:nvPr>
        </p:nvSpPr>
        <p:spPr/>
        <p:txBody>
          <a:bodyPr/>
          <a:lstStyle/>
          <a:p>
            <a:r>
              <a:rPr lang="en-US" dirty="0"/>
              <a:t>Reduced Value - When a loss occurs, the property’s value can be reduced or eliminated</a:t>
            </a:r>
          </a:p>
          <a:p>
            <a:r>
              <a:rPr lang="en-US" dirty="0"/>
              <a:t>Lost Income - A Business may not be able to use the property in question until it has been repaired, restored, or replaced. For example, if a restaurant is burned, it’ll likely close until it’s repaired. While the restaurant is closed, it will not earn income</a:t>
            </a:r>
          </a:p>
          <a:p>
            <a:r>
              <a:rPr lang="en-US" dirty="0"/>
              <a:t>Extra Expenses - Businesses sometimes have to pay additional costs to keep operating after a loss. For example, when a store’s premises are damaged, the owners might have to rent temporary space at a higher cost than their normal rent </a:t>
            </a:r>
          </a:p>
        </p:txBody>
      </p:sp>
    </p:spTree>
    <p:extLst>
      <p:ext uri="{BB962C8B-B14F-4D97-AF65-F5344CB8AC3E}">
        <p14:creationId xmlns:p14="http://schemas.microsoft.com/office/powerpoint/2010/main" val="3327482215"/>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A53B4-BAAE-7600-0318-381EA9BD4262}"/>
              </a:ext>
            </a:extLst>
          </p:cNvPr>
          <p:cNvSpPr>
            <a:spLocks noGrp="1"/>
          </p:cNvSpPr>
          <p:nvPr>
            <p:ph type="title"/>
          </p:nvPr>
        </p:nvSpPr>
        <p:spPr/>
        <p:txBody>
          <a:bodyPr/>
          <a:lstStyle/>
          <a:p>
            <a:r>
              <a:rPr lang="en-US" dirty="0"/>
              <a:t>Key Concepts for Umbrella and Excess Policies</a:t>
            </a:r>
          </a:p>
        </p:txBody>
      </p:sp>
      <p:sp>
        <p:nvSpPr>
          <p:cNvPr id="3" name="Content Placeholder 2">
            <a:extLst>
              <a:ext uri="{FF2B5EF4-FFF2-40B4-BE49-F238E27FC236}">
                <a16:creationId xmlns:a16="http://schemas.microsoft.com/office/drawing/2014/main" id="{889A4127-98D3-83B4-F966-408449736A33}"/>
              </a:ext>
            </a:extLst>
          </p:cNvPr>
          <p:cNvSpPr>
            <a:spLocks noGrp="1"/>
          </p:cNvSpPr>
          <p:nvPr>
            <p:ph idx="1"/>
          </p:nvPr>
        </p:nvSpPr>
        <p:spPr/>
        <p:txBody>
          <a:bodyPr>
            <a:normAutofit fontScale="85000" lnSpcReduction="20000"/>
          </a:bodyPr>
          <a:lstStyle/>
          <a:p>
            <a:r>
              <a:rPr lang="en-US" dirty="0"/>
              <a:t>The primary layer in an insurance program is not always financed through insurance. </a:t>
            </a:r>
          </a:p>
          <a:p>
            <a:r>
              <a:rPr lang="en-US" dirty="0"/>
              <a:t>Some organizations, particularly large and financially stable ones, are able to pay large losses out of their own funds and prefer to self-insure the first layer</a:t>
            </a:r>
          </a:p>
          <a:p>
            <a:r>
              <a:rPr lang="en-US" dirty="0"/>
              <a:t>For Example, a large business might decide to pay the first $500,000 of it’s liability losses and buy insurance to pay for greater losses</a:t>
            </a:r>
          </a:p>
          <a:p>
            <a:r>
              <a:rPr lang="en-US" dirty="0"/>
              <a:t>A key difference to remember between Umbrella and Excess Policy is that excess policy provides higher limits for the same exposures covered by the underlying policies. An Umbrella Policy can offer a business broader protection. </a:t>
            </a:r>
          </a:p>
          <a:p>
            <a:r>
              <a:rPr lang="en-US" dirty="0"/>
              <a:t>When the Umbrella policy covers exposures not covered by the underlying insurance, a self-insured retention applies (SIR)</a:t>
            </a:r>
          </a:p>
          <a:p>
            <a:r>
              <a:rPr lang="en-US" dirty="0"/>
              <a:t>This means the business is responsible for paying any loss amounts up to the SIR limit</a:t>
            </a:r>
          </a:p>
        </p:txBody>
      </p:sp>
    </p:spTree>
    <p:extLst>
      <p:ext uri="{BB962C8B-B14F-4D97-AF65-F5344CB8AC3E}">
        <p14:creationId xmlns:p14="http://schemas.microsoft.com/office/powerpoint/2010/main" val="363042974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123B-2F60-B68C-9AE3-BC7E53B3550B}"/>
              </a:ext>
            </a:extLst>
          </p:cNvPr>
          <p:cNvSpPr>
            <a:spLocks noGrp="1"/>
          </p:cNvSpPr>
          <p:nvPr>
            <p:ph type="title"/>
          </p:nvPr>
        </p:nvSpPr>
        <p:spPr/>
        <p:txBody>
          <a:bodyPr/>
          <a:lstStyle/>
          <a:p>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Key Concepts for Umbrella and Excess Policies</a:t>
            </a:r>
            <a:endParaRPr lang="en-US" dirty="0"/>
          </a:p>
        </p:txBody>
      </p:sp>
      <p:pic>
        <p:nvPicPr>
          <p:cNvPr id="7" name="Content Placeholder 6">
            <a:extLst>
              <a:ext uri="{FF2B5EF4-FFF2-40B4-BE49-F238E27FC236}">
                <a16:creationId xmlns:a16="http://schemas.microsoft.com/office/drawing/2014/main" id="{182F5FAA-FDF0-2407-BACE-3E297581751D}"/>
              </a:ext>
            </a:extLst>
          </p:cNvPr>
          <p:cNvPicPr>
            <a:picLocks noGrp="1" noChangeAspect="1"/>
          </p:cNvPicPr>
          <p:nvPr>
            <p:ph idx="1"/>
          </p:nvPr>
        </p:nvPicPr>
        <p:blipFill>
          <a:blip r:embed="rId2"/>
          <a:stretch>
            <a:fillRect/>
          </a:stretch>
        </p:blipFill>
        <p:spPr>
          <a:xfrm>
            <a:off x="2611466" y="1656672"/>
            <a:ext cx="5970620" cy="4836203"/>
          </a:xfrm>
        </p:spPr>
      </p:pic>
    </p:spTree>
    <p:extLst>
      <p:ext uri="{BB962C8B-B14F-4D97-AF65-F5344CB8AC3E}">
        <p14:creationId xmlns:p14="http://schemas.microsoft.com/office/powerpoint/2010/main" val="305346906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06BB1-579C-D57B-6D83-B29BE5D77F8A}"/>
              </a:ext>
            </a:extLst>
          </p:cNvPr>
          <p:cNvSpPr>
            <a:spLocks noGrp="1"/>
          </p:cNvSpPr>
          <p:nvPr>
            <p:ph type="title"/>
          </p:nvPr>
        </p:nvSpPr>
        <p:spPr/>
        <p:txBody>
          <a:bodyPr/>
          <a:lstStyle/>
          <a:p>
            <a:r>
              <a:rPr lang="en-US" dirty="0"/>
              <a:t>Match the Policy </a:t>
            </a:r>
          </a:p>
        </p:txBody>
      </p:sp>
      <p:sp>
        <p:nvSpPr>
          <p:cNvPr id="3" name="Content Placeholder 2">
            <a:extLst>
              <a:ext uri="{FF2B5EF4-FFF2-40B4-BE49-F238E27FC236}">
                <a16:creationId xmlns:a16="http://schemas.microsoft.com/office/drawing/2014/main" id="{DBF55954-0961-7ECA-3EE5-4707B005321C}"/>
              </a:ext>
            </a:extLst>
          </p:cNvPr>
          <p:cNvSpPr>
            <a:spLocks noGrp="1"/>
          </p:cNvSpPr>
          <p:nvPr>
            <p:ph idx="1"/>
          </p:nvPr>
        </p:nvSpPr>
        <p:spPr/>
        <p:txBody>
          <a:bodyPr/>
          <a:lstStyle/>
          <a:p>
            <a:r>
              <a:rPr lang="en-US" b="1" dirty="0"/>
              <a:t>Excess Liability Policy </a:t>
            </a:r>
            <a:r>
              <a:rPr lang="en-US" dirty="0"/>
              <a:t>– Offers no broader protection than provided by underlying coverage and may not provide defense coverage </a:t>
            </a:r>
          </a:p>
          <a:p>
            <a:r>
              <a:rPr lang="en-US" b="1" dirty="0"/>
              <a:t>Umbrella Liability Policy </a:t>
            </a:r>
            <a:r>
              <a:rPr lang="en-US" dirty="0"/>
              <a:t>– Provides both excess coverage and coverage not available in the underlying coverage; usually includes defense coverage </a:t>
            </a:r>
          </a:p>
        </p:txBody>
      </p:sp>
    </p:spTree>
    <p:extLst>
      <p:ext uri="{BB962C8B-B14F-4D97-AF65-F5344CB8AC3E}">
        <p14:creationId xmlns:p14="http://schemas.microsoft.com/office/powerpoint/2010/main" val="275874533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36A5-63C9-F3B9-04CC-DD2F713AEB72}"/>
              </a:ext>
            </a:extLst>
          </p:cNvPr>
          <p:cNvSpPr>
            <a:spLocks noGrp="1"/>
          </p:cNvSpPr>
          <p:nvPr>
            <p:ph type="title"/>
          </p:nvPr>
        </p:nvSpPr>
        <p:spPr>
          <a:xfrm>
            <a:off x="838200" y="248550"/>
            <a:ext cx="10515600" cy="1325563"/>
          </a:xfrm>
        </p:spPr>
        <p:txBody>
          <a:bodyPr/>
          <a:lstStyle/>
          <a:p>
            <a:r>
              <a:rPr lang="en-US" dirty="0"/>
              <a:t>The Benefits of Excess and Umbrella Liability Coverage Overview </a:t>
            </a:r>
          </a:p>
        </p:txBody>
      </p:sp>
      <p:sp>
        <p:nvSpPr>
          <p:cNvPr id="3" name="Content Placeholder 2">
            <a:extLst>
              <a:ext uri="{FF2B5EF4-FFF2-40B4-BE49-F238E27FC236}">
                <a16:creationId xmlns:a16="http://schemas.microsoft.com/office/drawing/2014/main" id="{C16A315B-2F97-F3F5-9690-B6D11332E9BF}"/>
              </a:ext>
            </a:extLst>
          </p:cNvPr>
          <p:cNvSpPr>
            <a:spLocks noGrp="1"/>
          </p:cNvSpPr>
          <p:nvPr>
            <p:ph idx="1"/>
          </p:nvPr>
        </p:nvSpPr>
        <p:spPr/>
        <p:txBody>
          <a:bodyPr/>
          <a:lstStyle/>
          <a:p>
            <a:r>
              <a:rPr lang="en-US" dirty="0"/>
              <a:t>Because it is almost impossible to estimate the maximum possible loss for most liability loss exposures, excess and umbrella policies can be an important risk management technique for businesses</a:t>
            </a:r>
          </a:p>
          <a:p>
            <a:r>
              <a:rPr lang="en-US" dirty="0"/>
              <a:t>Insurers that provide primary commercial liability insurance are often unwilling to provide a limit greater than $1 million per occurrence. </a:t>
            </a:r>
          </a:p>
          <a:p>
            <a:r>
              <a:rPr lang="en-US" dirty="0"/>
              <a:t>Using excess and umbrella policies, an organization can purchase additional layers of insurance</a:t>
            </a:r>
          </a:p>
        </p:txBody>
      </p:sp>
    </p:spTree>
    <p:extLst>
      <p:ext uri="{BB962C8B-B14F-4D97-AF65-F5344CB8AC3E}">
        <p14:creationId xmlns:p14="http://schemas.microsoft.com/office/powerpoint/2010/main" val="94069310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9690E-2D86-CD11-7889-334327C3DC60}"/>
              </a:ext>
            </a:extLst>
          </p:cNvPr>
          <p:cNvSpPr>
            <a:spLocks noGrp="1"/>
          </p:cNvSpPr>
          <p:nvPr>
            <p:ph type="title"/>
          </p:nvPr>
        </p:nvSpPr>
        <p:spPr/>
        <p:txBody>
          <a:bodyPr/>
          <a:lstStyle/>
          <a:p>
            <a:r>
              <a:rPr lang="en-US" dirty="0"/>
              <a:t>Equipment Breakdown Coverage </a:t>
            </a:r>
          </a:p>
        </p:txBody>
      </p:sp>
      <p:sp>
        <p:nvSpPr>
          <p:cNvPr id="3" name="Content Placeholder 2">
            <a:extLst>
              <a:ext uri="{FF2B5EF4-FFF2-40B4-BE49-F238E27FC236}">
                <a16:creationId xmlns:a16="http://schemas.microsoft.com/office/drawing/2014/main" id="{45F3E51F-8B5E-F2B4-8E77-F1ACD6043333}"/>
              </a:ext>
            </a:extLst>
          </p:cNvPr>
          <p:cNvSpPr>
            <a:spLocks noGrp="1"/>
          </p:cNvSpPr>
          <p:nvPr>
            <p:ph idx="1"/>
          </p:nvPr>
        </p:nvSpPr>
        <p:spPr/>
        <p:txBody>
          <a:bodyPr>
            <a:normAutofit fontScale="92500" lnSpcReduction="20000"/>
          </a:bodyPr>
          <a:lstStyle/>
          <a:p>
            <a:r>
              <a:rPr lang="en-US" dirty="0"/>
              <a:t>A common misconception is that only large industrial accounts have equipment breakdown loss exposures. In reality, most organizations rely on equipment and have such exposures</a:t>
            </a:r>
          </a:p>
          <a:p>
            <a:r>
              <a:rPr lang="en-US" dirty="0"/>
              <a:t>Example- At a milk processing plant, a spring broke on a check valve in a milk-processing machine, causing raw milk to mix with processed milk. The resulting spoiled milk amounted to a $256,000 loss.</a:t>
            </a:r>
          </a:p>
          <a:p>
            <a:r>
              <a:rPr lang="en-US" dirty="0"/>
              <a:t>Example 2 – The operator of a milling and boring machine failed to ensure that the cutting head was fully withdrawn before changing from vertical to horizontal drilling. The ensuing collision caused extensive damage to the cutting head spindle and the ceramic shaft bearings. Despite all efforts to expedite replacement, it took almost two months to obtain the replacement parts from the foreign-based manufacturer. The combined property damage and business income loss totaled $110,000. </a:t>
            </a:r>
          </a:p>
        </p:txBody>
      </p:sp>
    </p:spTree>
    <p:extLst>
      <p:ext uri="{BB962C8B-B14F-4D97-AF65-F5344CB8AC3E}">
        <p14:creationId xmlns:p14="http://schemas.microsoft.com/office/powerpoint/2010/main" val="248211797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D80D-17E1-FD5A-A27D-C9487FADC203}"/>
              </a:ext>
            </a:extLst>
          </p:cNvPr>
          <p:cNvSpPr>
            <a:spLocks noGrp="1"/>
          </p:cNvSpPr>
          <p:nvPr>
            <p:ph type="title"/>
          </p:nvPr>
        </p:nvSpPr>
        <p:spPr/>
        <p:txBody>
          <a:bodyPr/>
          <a:lstStyle/>
          <a:p>
            <a:r>
              <a:rPr lang="en-US" dirty="0"/>
              <a:t>Equipment Breakdown Loss Exposures</a:t>
            </a:r>
          </a:p>
        </p:txBody>
      </p:sp>
      <p:sp>
        <p:nvSpPr>
          <p:cNvPr id="3" name="Content Placeholder 2">
            <a:extLst>
              <a:ext uri="{FF2B5EF4-FFF2-40B4-BE49-F238E27FC236}">
                <a16:creationId xmlns:a16="http://schemas.microsoft.com/office/drawing/2014/main" id="{B182558C-3E0C-5F8E-FE31-900045FAA3A1}"/>
              </a:ext>
            </a:extLst>
          </p:cNvPr>
          <p:cNvSpPr>
            <a:spLocks noGrp="1"/>
          </p:cNvSpPr>
          <p:nvPr>
            <p:ph idx="1"/>
          </p:nvPr>
        </p:nvSpPr>
        <p:spPr/>
        <p:txBody>
          <a:bodyPr>
            <a:normAutofit fontScale="92500" lnSpcReduction="10000"/>
          </a:bodyPr>
          <a:lstStyle/>
          <a:p>
            <a:r>
              <a:rPr lang="en-US" dirty="0"/>
              <a:t>Boilers are the most common type of fired-pressure vessel. Such vessels are closed containers heated by the direct fire of burning fuel and able to withstand internal pressure. </a:t>
            </a:r>
          </a:p>
          <a:p>
            <a:r>
              <a:rPr lang="en-US" dirty="0"/>
              <a:t>Many builders use boilers as part of their heating systems</a:t>
            </a:r>
          </a:p>
          <a:p>
            <a:r>
              <a:rPr lang="en-US" dirty="0"/>
              <a:t>Boilers can be susceptible to: Explosion, Overheating, Cracking and Bulging</a:t>
            </a:r>
          </a:p>
          <a:p>
            <a:r>
              <a:rPr lang="en-US" dirty="0"/>
              <a:t>Common types of electrical equipment breakdown include power transformers, switchboards, distribution panels, circuit breakers, cables, motors, generators</a:t>
            </a:r>
          </a:p>
          <a:p>
            <a:r>
              <a:rPr lang="en-US" dirty="0"/>
              <a:t>Electrical shorting or damage to machine parts can be caused by: supply line surges, excessive moisture, insulation deterioration, overload conditions, lubrication failure, improper repairs</a:t>
            </a:r>
          </a:p>
        </p:txBody>
      </p:sp>
    </p:spTree>
    <p:extLst>
      <p:ext uri="{BB962C8B-B14F-4D97-AF65-F5344CB8AC3E}">
        <p14:creationId xmlns:p14="http://schemas.microsoft.com/office/powerpoint/2010/main" val="28033898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F9A74-D1DE-D3E1-1217-54B9D33AD3CB}"/>
              </a:ext>
            </a:extLst>
          </p:cNvPr>
          <p:cNvSpPr>
            <a:spLocks noGrp="1"/>
          </p:cNvSpPr>
          <p:nvPr>
            <p:ph type="title"/>
          </p:nvPr>
        </p:nvSpPr>
        <p:spPr/>
        <p:txBody>
          <a:bodyPr/>
          <a:lstStyle/>
          <a:p>
            <a:r>
              <a:rPr lang="en-US" dirty="0"/>
              <a:t>Machine Breakdown and Business Income Losses</a:t>
            </a:r>
          </a:p>
        </p:txBody>
      </p:sp>
      <p:sp>
        <p:nvSpPr>
          <p:cNvPr id="3" name="Content Placeholder 2">
            <a:extLst>
              <a:ext uri="{FF2B5EF4-FFF2-40B4-BE49-F238E27FC236}">
                <a16:creationId xmlns:a16="http://schemas.microsoft.com/office/drawing/2014/main" id="{76C52409-7676-67CE-F7D3-0DC8972A8D5E}"/>
              </a:ext>
            </a:extLst>
          </p:cNvPr>
          <p:cNvSpPr>
            <a:spLocks noGrp="1"/>
          </p:cNvSpPr>
          <p:nvPr>
            <p:ph idx="1"/>
          </p:nvPr>
        </p:nvSpPr>
        <p:spPr/>
        <p:txBody>
          <a:bodyPr/>
          <a:lstStyle/>
          <a:p>
            <a:r>
              <a:rPr lang="en-US" dirty="0"/>
              <a:t>The business income losses caused by machine breakdown can be greater than the physical damage loss itself</a:t>
            </a:r>
          </a:p>
          <a:p>
            <a:r>
              <a:rPr lang="en-US" dirty="0"/>
              <a:t>For Example, if a rectifier transformer winding at the premises of a manufacturer short-circuits because of loose lead connections, it could result in a relatively small physical damage loss of $10,000 but a business income loss of nearly $80,000</a:t>
            </a:r>
          </a:p>
        </p:txBody>
      </p:sp>
    </p:spTree>
    <p:extLst>
      <p:ext uri="{BB962C8B-B14F-4D97-AF65-F5344CB8AC3E}">
        <p14:creationId xmlns:p14="http://schemas.microsoft.com/office/powerpoint/2010/main" val="242147621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CFB95-7F3E-EE24-E7DE-1613F9302472}"/>
              </a:ext>
            </a:extLst>
          </p:cNvPr>
          <p:cNvSpPr>
            <a:spLocks noGrp="1"/>
          </p:cNvSpPr>
          <p:nvPr>
            <p:ph type="title"/>
          </p:nvPr>
        </p:nvSpPr>
        <p:spPr/>
        <p:txBody>
          <a:bodyPr/>
          <a:lstStyle/>
          <a:p>
            <a:r>
              <a:rPr lang="en-US" dirty="0"/>
              <a:t>Additional Loss Exposures included in Equipment Breakdown</a:t>
            </a:r>
          </a:p>
        </p:txBody>
      </p:sp>
      <p:sp>
        <p:nvSpPr>
          <p:cNvPr id="3" name="Content Placeholder 2">
            <a:extLst>
              <a:ext uri="{FF2B5EF4-FFF2-40B4-BE49-F238E27FC236}">
                <a16:creationId xmlns:a16="http://schemas.microsoft.com/office/drawing/2014/main" id="{6D797681-0B22-3447-01A1-3B59A310CEC8}"/>
              </a:ext>
            </a:extLst>
          </p:cNvPr>
          <p:cNvSpPr>
            <a:spLocks noGrp="1"/>
          </p:cNvSpPr>
          <p:nvPr>
            <p:ph idx="1"/>
          </p:nvPr>
        </p:nvSpPr>
        <p:spPr/>
        <p:txBody>
          <a:bodyPr/>
          <a:lstStyle/>
          <a:p>
            <a:r>
              <a:rPr lang="en-US" b="1" dirty="0"/>
              <a:t>Mechanical Equipment- </a:t>
            </a:r>
            <a:r>
              <a:rPr lang="en-US" dirty="0"/>
              <a:t>Compressors, pumps, blowers, fans, engines, turbines and gear sets</a:t>
            </a:r>
          </a:p>
          <a:p>
            <a:r>
              <a:rPr lang="en-US" b="1" dirty="0"/>
              <a:t>Air-Conditioning and Refrigeration Systems </a:t>
            </a:r>
            <a:r>
              <a:rPr lang="en-US" dirty="0"/>
              <a:t>– Includes equipment that is susceptible to breakdown, such as motors, compressors, fans, switchboards, coils and pipes</a:t>
            </a:r>
          </a:p>
          <a:p>
            <a:r>
              <a:rPr lang="en-US" b="1" dirty="0"/>
              <a:t>Computer and Phone Systems </a:t>
            </a:r>
            <a:r>
              <a:rPr lang="en-US" dirty="0"/>
              <a:t>– These losses can result from electrical line surges, deterioration of insulation, electrical overload, excess moisture, poor contacts or connections, operator error or abuse, misalignment, improper adjustment or clearance of parts, and foreign objects in the system </a:t>
            </a:r>
          </a:p>
        </p:txBody>
      </p:sp>
    </p:spTree>
    <p:extLst>
      <p:ext uri="{BB962C8B-B14F-4D97-AF65-F5344CB8AC3E}">
        <p14:creationId xmlns:p14="http://schemas.microsoft.com/office/powerpoint/2010/main" val="111863388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31FE-7867-0504-2FE5-3D94DEFC54E6}"/>
              </a:ext>
            </a:extLst>
          </p:cNvPr>
          <p:cNvSpPr>
            <a:spLocks noGrp="1"/>
          </p:cNvSpPr>
          <p:nvPr>
            <p:ph type="title"/>
          </p:nvPr>
        </p:nvSpPr>
        <p:spPr/>
        <p:txBody>
          <a:bodyPr/>
          <a:lstStyle/>
          <a:p>
            <a:r>
              <a:rPr lang="en-US" dirty="0"/>
              <a:t>Insurance for Equipment Breakdown</a:t>
            </a:r>
          </a:p>
        </p:txBody>
      </p:sp>
      <p:sp>
        <p:nvSpPr>
          <p:cNvPr id="3" name="Content Placeholder 2">
            <a:extLst>
              <a:ext uri="{FF2B5EF4-FFF2-40B4-BE49-F238E27FC236}">
                <a16:creationId xmlns:a16="http://schemas.microsoft.com/office/drawing/2014/main" id="{A5856B6D-341A-64C8-9CD8-FFEB933745EA}"/>
              </a:ext>
            </a:extLst>
          </p:cNvPr>
          <p:cNvSpPr>
            <a:spLocks noGrp="1"/>
          </p:cNvSpPr>
          <p:nvPr>
            <p:ph idx="1"/>
          </p:nvPr>
        </p:nvSpPr>
        <p:spPr/>
        <p:txBody>
          <a:bodyPr/>
          <a:lstStyle/>
          <a:p>
            <a:r>
              <a:rPr lang="en-US" dirty="0"/>
              <a:t>Equipment breakdown insurance (Boiler and Machinery insurance) covers loss resulting from the accidental breakdown of covered equipment. </a:t>
            </a:r>
          </a:p>
          <a:p>
            <a:r>
              <a:rPr lang="en-US" dirty="0"/>
              <a:t>The covered equipment can be almost any type of equipment that operates under pressure or that controls, transmits, transforms, or uses mechanical or electrical power </a:t>
            </a:r>
          </a:p>
          <a:p>
            <a:r>
              <a:rPr lang="en-US" dirty="0"/>
              <a:t>While equipment breakdown coverage is often needed to cover equipment breakdown losses, commercial property policies offer coverage for some of the common perils that affect equipment</a:t>
            </a:r>
          </a:p>
        </p:txBody>
      </p:sp>
    </p:spTree>
    <p:extLst>
      <p:ext uri="{BB962C8B-B14F-4D97-AF65-F5344CB8AC3E}">
        <p14:creationId xmlns:p14="http://schemas.microsoft.com/office/powerpoint/2010/main" val="162535439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3D88D-F35C-73DF-324A-208AE66C7B5C}"/>
              </a:ext>
            </a:extLst>
          </p:cNvPr>
          <p:cNvSpPr>
            <a:spLocks noGrp="1"/>
          </p:cNvSpPr>
          <p:nvPr>
            <p:ph type="title"/>
          </p:nvPr>
        </p:nvSpPr>
        <p:spPr/>
        <p:txBody>
          <a:bodyPr/>
          <a:lstStyle/>
          <a:p>
            <a:r>
              <a:rPr lang="en-US" dirty="0"/>
              <a:t>Insurance for Equipment Breakdown</a:t>
            </a:r>
          </a:p>
        </p:txBody>
      </p:sp>
      <p:pic>
        <p:nvPicPr>
          <p:cNvPr id="7" name="Content Placeholder 6">
            <a:extLst>
              <a:ext uri="{FF2B5EF4-FFF2-40B4-BE49-F238E27FC236}">
                <a16:creationId xmlns:a16="http://schemas.microsoft.com/office/drawing/2014/main" id="{2DDD715D-C19C-1828-F5CC-3A2E4F6EE4C0}"/>
              </a:ext>
            </a:extLst>
          </p:cNvPr>
          <p:cNvPicPr>
            <a:picLocks noGrp="1" noChangeAspect="1"/>
          </p:cNvPicPr>
          <p:nvPr>
            <p:ph idx="1"/>
          </p:nvPr>
        </p:nvPicPr>
        <p:blipFill>
          <a:blip r:embed="rId2"/>
          <a:stretch>
            <a:fillRect/>
          </a:stretch>
        </p:blipFill>
        <p:spPr>
          <a:xfrm>
            <a:off x="388306" y="1800919"/>
            <a:ext cx="11165482" cy="3256161"/>
          </a:xfrm>
        </p:spPr>
      </p:pic>
    </p:spTree>
    <p:extLst>
      <p:ext uri="{BB962C8B-B14F-4D97-AF65-F5344CB8AC3E}">
        <p14:creationId xmlns:p14="http://schemas.microsoft.com/office/powerpoint/2010/main" val="3970091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7472B-96D9-E136-E481-6913DAC84C05}"/>
              </a:ext>
            </a:extLst>
          </p:cNvPr>
          <p:cNvSpPr>
            <a:spLocks noGrp="1"/>
          </p:cNvSpPr>
          <p:nvPr>
            <p:ph type="title"/>
          </p:nvPr>
        </p:nvSpPr>
        <p:spPr/>
        <p:txBody>
          <a:bodyPr/>
          <a:lstStyle/>
          <a:p>
            <a:r>
              <a:rPr lang="en-US" dirty="0"/>
              <a:t>Assessing business income exposures</a:t>
            </a:r>
          </a:p>
        </p:txBody>
      </p:sp>
      <p:sp>
        <p:nvSpPr>
          <p:cNvPr id="3" name="Content Placeholder 2">
            <a:extLst>
              <a:ext uri="{FF2B5EF4-FFF2-40B4-BE49-F238E27FC236}">
                <a16:creationId xmlns:a16="http://schemas.microsoft.com/office/drawing/2014/main" id="{4253BF49-C002-9206-2F66-610A9DECCD92}"/>
              </a:ext>
            </a:extLst>
          </p:cNvPr>
          <p:cNvSpPr>
            <a:spLocks noGrp="1"/>
          </p:cNvSpPr>
          <p:nvPr>
            <p:ph idx="1"/>
          </p:nvPr>
        </p:nvSpPr>
        <p:spPr/>
        <p:txBody>
          <a:bodyPr/>
          <a:lstStyle/>
          <a:p>
            <a:r>
              <a:rPr lang="en-US" dirty="0"/>
              <a:t>Almost all organizations acquire property because of the income it will help them generate</a:t>
            </a:r>
          </a:p>
          <a:p>
            <a:r>
              <a:rPr lang="en-US" dirty="0"/>
              <a:t>When the property becomes damaged, destroyed or stolen some if not all that income is typically lost</a:t>
            </a:r>
          </a:p>
          <a:p>
            <a:r>
              <a:rPr lang="en-US" dirty="0"/>
              <a:t>A Business may need to pay extra expenses to keep operating </a:t>
            </a:r>
          </a:p>
          <a:p>
            <a:r>
              <a:rPr lang="en-US" dirty="0"/>
              <a:t>What level of business income insurance or other risk management techniques would be best?</a:t>
            </a:r>
          </a:p>
          <a:p>
            <a:endParaRPr lang="en-US" dirty="0"/>
          </a:p>
        </p:txBody>
      </p:sp>
    </p:spTree>
    <p:extLst>
      <p:ext uri="{BB962C8B-B14F-4D97-AF65-F5344CB8AC3E}">
        <p14:creationId xmlns:p14="http://schemas.microsoft.com/office/powerpoint/2010/main" val="171988393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97D1B-1CAC-4148-402F-D02DC8F6B83B}"/>
              </a:ext>
            </a:extLst>
          </p:cNvPr>
          <p:cNvSpPr>
            <a:spLocks noGrp="1"/>
          </p:cNvSpPr>
          <p:nvPr>
            <p:ph type="title"/>
          </p:nvPr>
        </p:nvSpPr>
        <p:spPr/>
        <p:txBody>
          <a:bodyPr/>
          <a:lstStyle/>
          <a:p>
            <a:r>
              <a:rPr lang="en-US" dirty="0"/>
              <a:t>Equipment Breakdown Loss Example</a:t>
            </a:r>
          </a:p>
        </p:txBody>
      </p:sp>
      <p:sp>
        <p:nvSpPr>
          <p:cNvPr id="3" name="Content Placeholder 2">
            <a:extLst>
              <a:ext uri="{FF2B5EF4-FFF2-40B4-BE49-F238E27FC236}">
                <a16:creationId xmlns:a16="http://schemas.microsoft.com/office/drawing/2014/main" id="{ADD230F5-FAEF-7B14-FC48-160FE14EEF1C}"/>
              </a:ext>
            </a:extLst>
          </p:cNvPr>
          <p:cNvSpPr>
            <a:spLocks noGrp="1"/>
          </p:cNvSpPr>
          <p:nvPr>
            <p:ph idx="1"/>
          </p:nvPr>
        </p:nvSpPr>
        <p:spPr/>
        <p:txBody>
          <a:bodyPr/>
          <a:lstStyle/>
          <a:p>
            <a:r>
              <a:rPr lang="en-US" dirty="0"/>
              <a:t>A hotel’s compressor motor short-circuited, causing a partial loss of air-conditioning during a July convention and resulting in a 50% loss of occupancy in the hotel. </a:t>
            </a:r>
          </a:p>
          <a:p>
            <a:r>
              <a:rPr lang="en-US" dirty="0"/>
              <a:t>The hotel would suffer not only physical damage but also significant business income loss </a:t>
            </a:r>
          </a:p>
        </p:txBody>
      </p:sp>
    </p:spTree>
    <p:extLst>
      <p:ext uri="{BB962C8B-B14F-4D97-AF65-F5344CB8AC3E}">
        <p14:creationId xmlns:p14="http://schemas.microsoft.com/office/powerpoint/2010/main" val="125754697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EB36D-24DD-B722-0BD5-63DF5DB44D0E}"/>
              </a:ext>
            </a:extLst>
          </p:cNvPr>
          <p:cNvSpPr>
            <a:spLocks noGrp="1"/>
          </p:cNvSpPr>
          <p:nvPr>
            <p:ph type="title"/>
          </p:nvPr>
        </p:nvSpPr>
        <p:spPr/>
        <p:txBody>
          <a:bodyPr/>
          <a:lstStyle/>
          <a:p>
            <a:r>
              <a:rPr lang="en-US" dirty="0"/>
              <a:t>Equipment Breakdown Overview</a:t>
            </a:r>
          </a:p>
        </p:txBody>
      </p:sp>
      <p:sp>
        <p:nvSpPr>
          <p:cNvPr id="3" name="Content Placeholder 2">
            <a:extLst>
              <a:ext uri="{FF2B5EF4-FFF2-40B4-BE49-F238E27FC236}">
                <a16:creationId xmlns:a16="http://schemas.microsoft.com/office/drawing/2014/main" id="{2255BE91-4538-62E0-77D4-3AB0983F8530}"/>
              </a:ext>
            </a:extLst>
          </p:cNvPr>
          <p:cNvSpPr>
            <a:spLocks noGrp="1"/>
          </p:cNvSpPr>
          <p:nvPr>
            <p:ph idx="1"/>
          </p:nvPr>
        </p:nvSpPr>
        <p:spPr/>
        <p:txBody>
          <a:bodyPr/>
          <a:lstStyle/>
          <a:p>
            <a:r>
              <a:rPr lang="en-US" dirty="0"/>
              <a:t>All sizes and types of businesses can have equipment breakdown exposures</a:t>
            </a:r>
          </a:p>
          <a:p>
            <a:r>
              <a:rPr lang="en-US" dirty="0"/>
              <a:t>Equipment Breakdown insurance, also known as boiler and machinery insurance, covers loss resulting from the accidental breakdown of covered equipment </a:t>
            </a:r>
          </a:p>
        </p:txBody>
      </p:sp>
    </p:spTree>
    <p:extLst>
      <p:ext uri="{BB962C8B-B14F-4D97-AF65-F5344CB8AC3E}">
        <p14:creationId xmlns:p14="http://schemas.microsoft.com/office/powerpoint/2010/main" val="211498785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0849-5263-21A9-C2AC-58DBE66C65FA}"/>
              </a:ext>
            </a:extLst>
          </p:cNvPr>
          <p:cNvSpPr>
            <a:spLocks noGrp="1"/>
          </p:cNvSpPr>
          <p:nvPr>
            <p:ph type="title"/>
          </p:nvPr>
        </p:nvSpPr>
        <p:spPr/>
        <p:txBody>
          <a:bodyPr/>
          <a:lstStyle/>
          <a:p>
            <a:r>
              <a:rPr lang="en-US" dirty="0"/>
              <a:t>Why Do Businesses Need Separate Coverage for Crime?</a:t>
            </a:r>
          </a:p>
        </p:txBody>
      </p:sp>
      <p:sp>
        <p:nvSpPr>
          <p:cNvPr id="3" name="Content Placeholder 2">
            <a:extLst>
              <a:ext uri="{FF2B5EF4-FFF2-40B4-BE49-F238E27FC236}">
                <a16:creationId xmlns:a16="http://schemas.microsoft.com/office/drawing/2014/main" id="{A3D50FC3-17E8-26FA-3027-305B2A77CC31}"/>
              </a:ext>
            </a:extLst>
          </p:cNvPr>
          <p:cNvSpPr>
            <a:spLocks noGrp="1"/>
          </p:cNvSpPr>
          <p:nvPr>
            <p:ph idx="1"/>
          </p:nvPr>
        </p:nvSpPr>
        <p:spPr/>
        <p:txBody>
          <a:bodyPr/>
          <a:lstStyle/>
          <a:p>
            <a:r>
              <a:rPr lang="en-US" dirty="0"/>
              <a:t>Many commercial insurance policies at least partially address crime related property losses</a:t>
            </a:r>
          </a:p>
          <a:p>
            <a:r>
              <a:rPr lang="en-US" dirty="0"/>
              <a:t>Some kinds of property and crimes are either specific to certain industries or require customized coverage, In those cases, insurers offer separate commercial crime insurance forms </a:t>
            </a:r>
          </a:p>
        </p:txBody>
      </p:sp>
    </p:spTree>
    <p:extLst>
      <p:ext uri="{BB962C8B-B14F-4D97-AF65-F5344CB8AC3E}">
        <p14:creationId xmlns:p14="http://schemas.microsoft.com/office/powerpoint/2010/main" val="317339362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8CA5-460F-56EA-FBA2-38F415E40537}"/>
              </a:ext>
            </a:extLst>
          </p:cNvPr>
          <p:cNvSpPr>
            <a:spLocks noGrp="1"/>
          </p:cNvSpPr>
          <p:nvPr>
            <p:ph type="title"/>
          </p:nvPr>
        </p:nvSpPr>
        <p:spPr/>
        <p:txBody>
          <a:bodyPr/>
          <a:lstStyle/>
          <a:p>
            <a:r>
              <a:rPr lang="en-US" dirty="0"/>
              <a:t>ISO Commercial Crime Insuring Agreements Cover…</a:t>
            </a:r>
          </a:p>
        </p:txBody>
      </p:sp>
      <p:sp>
        <p:nvSpPr>
          <p:cNvPr id="3" name="Content Placeholder 2">
            <a:extLst>
              <a:ext uri="{FF2B5EF4-FFF2-40B4-BE49-F238E27FC236}">
                <a16:creationId xmlns:a16="http://schemas.microsoft.com/office/drawing/2014/main" id="{7F276168-3DEB-2E9D-20E6-2AADEF49F99D}"/>
              </a:ext>
            </a:extLst>
          </p:cNvPr>
          <p:cNvSpPr>
            <a:spLocks noGrp="1"/>
          </p:cNvSpPr>
          <p:nvPr>
            <p:ph idx="1"/>
          </p:nvPr>
        </p:nvSpPr>
        <p:spPr/>
        <p:txBody>
          <a:bodyPr/>
          <a:lstStyle/>
          <a:p>
            <a:r>
              <a:rPr lang="en-US" dirty="0"/>
              <a:t>Employee Theft</a:t>
            </a:r>
          </a:p>
          <a:p>
            <a:r>
              <a:rPr lang="en-US" dirty="0"/>
              <a:t>Outside the Premises</a:t>
            </a:r>
          </a:p>
          <a:p>
            <a:r>
              <a:rPr lang="en-US" dirty="0"/>
              <a:t>Computer and Funds Transfer Fraud</a:t>
            </a:r>
          </a:p>
          <a:p>
            <a:r>
              <a:rPr lang="en-US" dirty="0"/>
              <a:t>Forgery or Alteration</a:t>
            </a:r>
          </a:p>
          <a:p>
            <a:r>
              <a:rPr lang="en-US" dirty="0"/>
              <a:t>Inside the Premises – Theft of Money and Securities </a:t>
            </a:r>
          </a:p>
          <a:p>
            <a:r>
              <a:rPr lang="en-US" dirty="0"/>
              <a:t>Inside the Premises – Robbery or Safe Burglary of Other Property</a:t>
            </a:r>
          </a:p>
          <a:p>
            <a:r>
              <a:rPr lang="en-US" dirty="0"/>
              <a:t>Money Orders and Counterfeit Money</a:t>
            </a:r>
          </a:p>
        </p:txBody>
      </p:sp>
    </p:spTree>
    <p:extLst>
      <p:ext uri="{BB962C8B-B14F-4D97-AF65-F5344CB8AC3E}">
        <p14:creationId xmlns:p14="http://schemas.microsoft.com/office/powerpoint/2010/main" val="180999185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8C65-3EDA-0910-F14B-2C688C55736C}"/>
              </a:ext>
            </a:extLst>
          </p:cNvPr>
          <p:cNvSpPr>
            <a:spLocks noGrp="1"/>
          </p:cNvSpPr>
          <p:nvPr>
            <p:ph type="title"/>
          </p:nvPr>
        </p:nvSpPr>
        <p:spPr/>
        <p:txBody>
          <a:bodyPr/>
          <a:lstStyle/>
          <a:p>
            <a:r>
              <a:rPr lang="en-US" dirty="0"/>
              <a:t>ISO Crime Forms and Policies</a:t>
            </a:r>
          </a:p>
        </p:txBody>
      </p:sp>
      <p:sp>
        <p:nvSpPr>
          <p:cNvPr id="3" name="Content Placeholder 2">
            <a:extLst>
              <a:ext uri="{FF2B5EF4-FFF2-40B4-BE49-F238E27FC236}">
                <a16:creationId xmlns:a16="http://schemas.microsoft.com/office/drawing/2014/main" id="{EA64655B-C8C7-4159-A286-24069A0C277B}"/>
              </a:ext>
            </a:extLst>
          </p:cNvPr>
          <p:cNvSpPr>
            <a:spLocks noGrp="1"/>
          </p:cNvSpPr>
          <p:nvPr>
            <p:ph idx="1"/>
          </p:nvPr>
        </p:nvSpPr>
        <p:spPr/>
        <p:txBody>
          <a:bodyPr>
            <a:normAutofit fontScale="92500" lnSpcReduction="20000"/>
          </a:bodyPr>
          <a:lstStyle/>
          <a:p>
            <a:r>
              <a:rPr lang="en-US" dirty="0"/>
              <a:t>There are 3 basic coverage combinations available for crime loss exposures </a:t>
            </a:r>
          </a:p>
          <a:p>
            <a:r>
              <a:rPr lang="en-US" b="1" dirty="0"/>
              <a:t>Commercial Crime </a:t>
            </a:r>
            <a:r>
              <a:rPr lang="en-US" dirty="0"/>
              <a:t>– Which provides crime coverage to organizations other than financial institutions and government entities</a:t>
            </a:r>
          </a:p>
          <a:p>
            <a:r>
              <a:rPr lang="en-US" b="1" dirty="0"/>
              <a:t>Government Crime </a:t>
            </a:r>
            <a:r>
              <a:rPr lang="en-US" dirty="0"/>
              <a:t>– Which provides crime coverage for government entities </a:t>
            </a:r>
          </a:p>
          <a:p>
            <a:r>
              <a:rPr lang="en-US" b="1" dirty="0"/>
              <a:t>Employee Theft and Forgery- </a:t>
            </a:r>
            <a:r>
              <a:rPr lang="en-US" dirty="0"/>
              <a:t>which provides only employee theft and forgery alteration coverage </a:t>
            </a:r>
          </a:p>
          <a:p>
            <a:r>
              <a:rPr lang="en-US" dirty="0"/>
              <a:t>The Commercial Crime and Government Crime coverages are available either in a coverage form that can be added to a package policy or as a standalone monoline policy</a:t>
            </a:r>
          </a:p>
          <a:p>
            <a:r>
              <a:rPr lang="en-US" dirty="0"/>
              <a:t>Each coverage form or standalone policy comes in two versions, one with a discovery trigger and the other with a loss sustained trigger</a:t>
            </a:r>
          </a:p>
        </p:txBody>
      </p:sp>
    </p:spTree>
    <p:extLst>
      <p:ext uri="{BB962C8B-B14F-4D97-AF65-F5344CB8AC3E}">
        <p14:creationId xmlns:p14="http://schemas.microsoft.com/office/powerpoint/2010/main" val="33389767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408FE-F634-9B2B-1C0B-3857575E66C0}"/>
              </a:ext>
            </a:extLst>
          </p:cNvPr>
          <p:cNvSpPr>
            <a:spLocks noGrp="1"/>
          </p:cNvSpPr>
          <p:nvPr>
            <p:ph type="title"/>
          </p:nvPr>
        </p:nvSpPr>
        <p:spPr/>
        <p:txBody>
          <a:bodyPr/>
          <a:lstStyle/>
          <a:p>
            <a:r>
              <a:rPr lang="en-US" dirty="0"/>
              <a:t>ISO Crime Forms and Policies</a:t>
            </a:r>
          </a:p>
        </p:txBody>
      </p:sp>
      <p:pic>
        <p:nvPicPr>
          <p:cNvPr id="7" name="Content Placeholder 6">
            <a:extLst>
              <a:ext uri="{FF2B5EF4-FFF2-40B4-BE49-F238E27FC236}">
                <a16:creationId xmlns:a16="http://schemas.microsoft.com/office/drawing/2014/main" id="{E3043E4B-F61A-D7A2-E7D8-D7C84A778206}"/>
              </a:ext>
            </a:extLst>
          </p:cNvPr>
          <p:cNvPicPr>
            <a:picLocks noGrp="1" noChangeAspect="1"/>
          </p:cNvPicPr>
          <p:nvPr>
            <p:ph idx="1"/>
          </p:nvPr>
        </p:nvPicPr>
        <p:blipFill>
          <a:blip r:embed="rId2"/>
          <a:stretch>
            <a:fillRect/>
          </a:stretch>
        </p:blipFill>
        <p:spPr>
          <a:xfrm>
            <a:off x="1654708" y="1550080"/>
            <a:ext cx="8372695" cy="4119705"/>
          </a:xfrm>
        </p:spPr>
      </p:pic>
    </p:spTree>
    <p:extLst>
      <p:ext uri="{BB962C8B-B14F-4D97-AF65-F5344CB8AC3E}">
        <p14:creationId xmlns:p14="http://schemas.microsoft.com/office/powerpoint/2010/main" val="351406571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4A92-8EFC-3CF3-0186-1BC6FF8EFA41}"/>
              </a:ext>
            </a:extLst>
          </p:cNvPr>
          <p:cNvSpPr>
            <a:spLocks noGrp="1"/>
          </p:cNvSpPr>
          <p:nvPr>
            <p:ph type="title"/>
          </p:nvPr>
        </p:nvSpPr>
        <p:spPr/>
        <p:txBody>
          <a:bodyPr/>
          <a:lstStyle/>
          <a:p>
            <a:r>
              <a:rPr lang="en-US" dirty="0"/>
              <a:t>Discovery Form </a:t>
            </a:r>
            <a:r>
              <a:rPr lang="en-US" dirty="0" err="1"/>
              <a:t>v.s</a:t>
            </a:r>
            <a:r>
              <a:rPr lang="en-US" dirty="0"/>
              <a:t>. Loss Sustained Form</a:t>
            </a:r>
          </a:p>
        </p:txBody>
      </p:sp>
      <p:sp>
        <p:nvSpPr>
          <p:cNvPr id="3" name="Content Placeholder 2">
            <a:extLst>
              <a:ext uri="{FF2B5EF4-FFF2-40B4-BE49-F238E27FC236}">
                <a16:creationId xmlns:a16="http://schemas.microsoft.com/office/drawing/2014/main" id="{0D1DE7F3-7A2C-0608-0262-3C11D17BD0A8}"/>
              </a:ext>
            </a:extLst>
          </p:cNvPr>
          <p:cNvSpPr>
            <a:spLocks noGrp="1"/>
          </p:cNvSpPr>
          <p:nvPr>
            <p:ph idx="1"/>
          </p:nvPr>
        </p:nvSpPr>
        <p:spPr/>
        <p:txBody>
          <a:bodyPr/>
          <a:lstStyle/>
          <a:p>
            <a:r>
              <a:rPr lang="en-US" dirty="0"/>
              <a:t>There are 2 versions of crime coverage forms and policy forms:</a:t>
            </a:r>
          </a:p>
          <a:p>
            <a:r>
              <a:rPr lang="en-US" b="1" dirty="0"/>
              <a:t>Discovery Form </a:t>
            </a:r>
            <a:r>
              <a:rPr lang="en-US" dirty="0"/>
              <a:t>– Form that covers losses discovered during the policy period even though they may have occurred before the policy period</a:t>
            </a:r>
          </a:p>
          <a:p>
            <a:r>
              <a:rPr lang="en-US" b="1" dirty="0"/>
              <a:t>Loss Sustained Form </a:t>
            </a:r>
            <a:r>
              <a:rPr lang="en-US" dirty="0"/>
              <a:t>– Form that covers losses actually sustained during the policy period and discovered no later than one year after policy expiration </a:t>
            </a:r>
          </a:p>
        </p:txBody>
      </p:sp>
    </p:spTree>
    <p:extLst>
      <p:ext uri="{BB962C8B-B14F-4D97-AF65-F5344CB8AC3E}">
        <p14:creationId xmlns:p14="http://schemas.microsoft.com/office/powerpoint/2010/main" val="19028917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8B202-BF10-A1FF-0499-C0865E808A4C}"/>
              </a:ext>
            </a:extLst>
          </p:cNvPr>
          <p:cNvSpPr>
            <a:spLocks noGrp="1"/>
          </p:cNvSpPr>
          <p:nvPr>
            <p:ph type="title"/>
          </p:nvPr>
        </p:nvSpPr>
        <p:spPr/>
        <p:txBody>
          <a:bodyPr/>
          <a:lstStyle/>
          <a:p>
            <a:r>
              <a:rPr lang="en-US" dirty="0"/>
              <a:t>Discovery </a:t>
            </a:r>
            <a:r>
              <a:rPr lang="en-US" dirty="0" err="1"/>
              <a:t>v.s</a:t>
            </a:r>
            <a:r>
              <a:rPr lang="en-US" dirty="0"/>
              <a:t>. Loss Sustained Form Example</a:t>
            </a:r>
          </a:p>
        </p:txBody>
      </p:sp>
      <p:sp>
        <p:nvSpPr>
          <p:cNvPr id="3" name="Content Placeholder 2">
            <a:extLst>
              <a:ext uri="{FF2B5EF4-FFF2-40B4-BE49-F238E27FC236}">
                <a16:creationId xmlns:a16="http://schemas.microsoft.com/office/drawing/2014/main" id="{021089F3-6812-73E1-B105-DE5056396EBA}"/>
              </a:ext>
            </a:extLst>
          </p:cNvPr>
          <p:cNvSpPr>
            <a:spLocks noGrp="1"/>
          </p:cNvSpPr>
          <p:nvPr>
            <p:ph idx="1"/>
          </p:nvPr>
        </p:nvSpPr>
        <p:spPr/>
        <p:txBody>
          <a:bodyPr/>
          <a:lstStyle/>
          <a:p>
            <a:r>
              <a:rPr lang="en-US" dirty="0"/>
              <a:t>Year 1 - Criminal Act #1 happens</a:t>
            </a:r>
          </a:p>
          <a:p>
            <a:r>
              <a:rPr lang="en-US" dirty="0"/>
              <a:t>Year 2 – Policy Period, Criminal Act #1 discovered</a:t>
            </a:r>
          </a:p>
          <a:p>
            <a:r>
              <a:rPr lang="en-US" dirty="0"/>
              <a:t>The losses related to this crime would be covered under a discovery form even though they happened before the policy was in effect</a:t>
            </a:r>
          </a:p>
          <a:p>
            <a:r>
              <a:rPr lang="en-US" dirty="0"/>
              <a:t>The losses wouldn’t be covered under a loss sustained form because they occurred before the policy’s inception </a:t>
            </a:r>
          </a:p>
          <a:p>
            <a:endParaRPr lang="en-US" dirty="0"/>
          </a:p>
        </p:txBody>
      </p:sp>
    </p:spTree>
    <p:extLst>
      <p:ext uri="{BB962C8B-B14F-4D97-AF65-F5344CB8AC3E}">
        <p14:creationId xmlns:p14="http://schemas.microsoft.com/office/powerpoint/2010/main" val="354813994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8EDD-EE8A-3578-50DC-BC60EA7E73DA}"/>
              </a:ext>
            </a:extLst>
          </p:cNvPr>
          <p:cNvSpPr>
            <a:spLocks noGrp="1"/>
          </p:cNvSpPr>
          <p:nvPr>
            <p:ph type="title"/>
          </p:nvPr>
        </p:nvSpPr>
        <p:spPr/>
        <p:txBody>
          <a:bodyPr/>
          <a:lstStyle/>
          <a:p>
            <a:r>
              <a:rPr lang="en-US" dirty="0"/>
              <a:t>Financial Institution Bonds</a:t>
            </a:r>
          </a:p>
        </p:txBody>
      </p:sp>
      <p:sp>
        <p:nvSpPr>
          <p:cNvPr id="3" name="Content Placeholder 2">
            <a:extLst>
              <a:ext uri="{FF2B5EF4-FFF2-40B4-BE49-F238E27FC236}">
                <a16:creationId xmlns:a16="http://schemas.microsoft.com/office/drawing/2014/main" id="{9A482179-26A0-CDE0-07F3-5568257FF5AB}"/>
              </a:ext>
            </a:extLst>
          </p:cNvPr>
          <p:cNvSpPr>
            <a:spLocks noGrp="1"/>
          </p:cNvSpPr>
          <p:nvPr>
            <p:ph idx="1"/>
          </p:nvPr>
        </p:nvSpPr>
        <p:spPr/>
        <p:txBody>
          <a:bodyPr>
            <a:normAutofit fontScale="92500" lnSpcReduction="10000"/>
          </a:bodyPr>
          <a:lstStyle/>
          <a:p>
            <a:r>
              <a:rPr lang="en-US" dirty="0"/>
              <a:t>When it comes to the extent of the crime loss exposure they face, few types of businesses can compete with banks other entities that work directly with large amounts of money. </a:t>
            </a:r>
          </a:p>
          <a:p>
            <a:r>
              <a:rPr lang="en-US" dirty="0"/>
              <a:t>These institutions can purchase financial institution bonds, which are insurance policies created just for them. They’re called bonds because one of the key coverages that they provide is employee dishonesty insurance, which used to be known as fidelity bond. </a:t>
            </a:r>
          </a:p>
          <a:p>
            <a:r>
              <a:rPr lang="en-US" dirty="0"/>
              <a:t>A variety of businesses, such as banks, savings and loan associations, credit unions, stockbrokers, finance companies and insurance companies, are eligible to be insured under financial institution bonds.</a:t>
            </a:r>
          </a:p>
          <a:p>
            <a:r>
              <a:rPr lang="en-US" dirty="0"/>
              <a:t>These organizations aren’t eligible for the ISO commercial crime program.</a:t>
            </a:r>
          </a:p>
        </p:txBody>
      </p:sp>
    </p:spTree>
    <p:extLst>
      <p:ext uri="{BB962C8B-B14F-4D97-AF65-F5344CB8AC3E}">
        <p14:creationId xmlns:p14="http://schemas.microsoft.com/office/powerpoint/2010/main" val="7957245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BCBBD-BE78-3282-F63C-4FEA345AE5D4}"/>
              </a:ext>
            </a:extLst>
          </p:cNvPr>
          <p:cNvSpPr>
            <a:spLocks noGrp="1"/>
          </p:cNvSpPr>
          <p:nvPr>
            <p:ph type="title"/>
          </p:nvPr>
        </p:nvSpPr>
        <p:spPr/>
        <p:txBody>
          <a:bodyPr/>
          <a:lstStyle/>
          <a:p>
            <a:r>
              <a:rPr lang="en-US" dirty="0"/>
              <a:t>Why Do Businesses Need Separate Coverage for Crime Overview</a:t>
            </a:r>
          </a:p>
        </p:txBody>
      </p:sp>
      <p:sp>
        <p:nvSpPr>
          <p:cNvPr id="3" name="Content Placeholder 2">
            <a:extLst>
              <a:ext uri="{FF2B5EF4-FFF2-40B4-BE49-F238E27FC236}">
                <a16:creationId xmlns:a16="http://schemas.microsoft.com/office/drawing/2014/main" id="{0A050492-E355-3B51-1E7F-6E7556DDA163}"/>
              </a:ext>
            </a:extLst>
          </p:cNvPr>
          <p:cNvSpPr>
            <a:spLocks noGrp="1"/>
          </p:cNvSpPr>
          <p:nvPr>
            <p:ph idx="1"/>
          </p:nvPr>
        </p:nvSpPr>
        <p:spPr/>
        <p:txBody>
          <a:bodyPr>
            <a:normAutofit fontScale="92500"/>
          </a:bodyPr>
          <a:lstStyle/>
          <a:p>
            <a:r>
              <a:rPr lang="en-US" dirty="0"/>
              <a:t>Depending on the type of business being insured, standard commercial property policies might not provide enough coverage for crime-related losses. </a:t>
            </a:r>
          </a:p>
          <a:p>
            <a:r>
              <a:rPr lang="en-US" dirty="0"/>
              <a:t>Separate crime coverage forms can help fill that gap.</a:t>
            </a:r>
          </a:p>
          <a:p>
            <a:r>
              <a:rPr lang="en-US" dirty="0"/>
              <a:t>ISO’s commercial crime program covers a variety of business types and crime- related loss exposures.</a:t>
            </a:r>
          </a:p>
          <a:p>
            <a:r>
              <a:rPr lang="en-US" dirty="0"/>
              <a:t>Its coverage may be on a loss-sustained or discovery basis.</a:t>
            </a:r>
          </a:p>
          <a:p>
            <a:r>
              <a:rPr lang="en-US" dirty="0"/>
              <a:t>Financial institution bonds offer a special type of coverage for employee dishonesty and other exposures specific to banks, insurance companies, and other businesses that deal extensively with money.   </a:t>
            </a:r>
          </a:p>
          <a:p>
            <a:endParaRPr lang="en-US" dirty="0"/>
          </a:p>
        </p:txBody>
      </p:sp>
    </p:spTree>
    <p:extLst>
      <p:ext uri="{BB962C8B-B14F-4D97-AF65-F5344CB8AC3E}">
        <p14:creationId xmlns:p14="http://schemas.microsoft.com/office/powerpoint/2010/main" val="2568167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AC8FC-D4BB-CB21-6DD3-46D0021D1C63}"/>
              </a:ext>
            </a:extLst>
          </p:cNvPr>
          <p:cNvSpPr>
            <a:spLocks noGrp="1"/>
          </p:cNvSpPr>
          <p:nvPr>
            <p:ph type="title"/>
          </p:nvPr>
        </p:nvSpPr>
        <p:spPr/>
        <p:txBody>
          <a:bodyPr/>
          <a:lstStyle/>
          <a:p>
            <a:r>
              <a:rPr lang="en-US" dirty="0"/>
              <a:t>Property Involved in Business Income Losses</a:t>
            </a:r>
          </a:p>
        </p:txBody>
      </p:sp>
      <p:sp>
        <p:nvSpPr>
          <p:cNvPr id="3" name="Content Placeholder 2">
            <a:extLst>
              <a:ext uri="{FF2B5EF4-FFF2-40B4-BE49-F238E27FC236}">
                <a16:creationId xmlns:a16="http://schemas.microsoft.com/office/drawing/2014/main" id="{7E5DEC36-6CD6-D8C5-F7AB-997942237155}"/>
              </a:ext>
            </a:extLst>
          </p:cNvPr>
          <p:cNvSpPr>
            <a:spLocks noGrp="1"/>
          </p:cNvSpPr>
          <p:nvPr>
            <p:ph idx="1"/>
          </p:nvPr>
        </p:nvSpPr>
        <p:spPr/>
        <p:txBody>
          <a:bodyPr>
            <a:normAutofit fontScale="85000" lnSpcReduction="20000"/>
          </a:bodyPr>
          <a:lstStyle/>
          <a:p>
            <a:r>
              <a:rPr lang="en-US" dirty="0"/>
              <a:t>Usually, income losses stem from damage to an organization’s own property </a:t>
            </a:r>
          </a:p>
          <a:p>
            <a:r>
              <a:rPr lang="en-US" dirty="0"/>
              <a:t>A tenants operations can be interrupted by damage to the building in which it’s located even if the tenant’s location wasn’t damaged </a:t>
            </a:r>
          </a:p>
          <a:p>
            <a:r>
              <a:rPr lang="en-US" dirty="0"/>
              <a:t>For Example, a fire that affects the building’s ventilation system can render multiple parts of the building unusable </a:t>
            </a:r>
          </a:p>
          <a:p>
            <a:r>
              <a:rPr lang="en-US" dirty="0"/>
              <a:t>In some cases, an incident at one location can cause a business interruption elsewhere</a:t>
            </a:r>
          </a:p>
          <a:p>
            <a:r>
              <a:rPr lang="en-US" dirty="0"/>
              <a:t>For Example, a business may have to close because of damage to an off-premises utility provider. </a:t>
            </a:r>
          </a:p>
          <a:p>
            <a:r>
              <a:rPr lang="en-US" dirty="0"/>
              <a:t>Alternatively, one business may depend on a key supplier or a business may be adjacent to a magnet property that attracts customers to the site. Damage to the supplier or magnet property could cause a business income loss at a location where no damage occurred </a:t>
            </a:r>
          </a:p>
        </p:txBody>
      </p:sp>
    </p:spTree>
    <p:extLst>
      <p:ext uri="{BB962C8B-B14F-4D97-AF65-F5344CB8AC3E}">
        <p14:creationId xmlns:p14="http://schemas.microsoft.com/office/powerpoint/2010/main" val="197911978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2C662-3D75-1E2C-5CD4-510F15A6D501}"/>
              </a:ext>
            </a:extLst>
          </p:cNvPr>
          <p:cNvSpPr>
            <a:spLocks noGrp="1"/>
          </p:cNvSpPr>
          <p:nvPr>
            <p:ph type="title"/>
          </p:nvPr>
        </p:nvSpPr>
        <p:spPr/>
        <p:txBody>
          <a:bodyPr/>
          <a:lstStyle/>
          <a:p>
            <a:r>
              <a:rPr lang="en-US" dirty="0"/>
              <a:t>The Origin of Inland Marine Insurance</a:t>
            </a:r>
          </a:p>
        </p:txBody>
      </p:sp>
      <p:sp>
        <p:nvSpPr>
          <p:cNvPr id="3" name="Content Placeholder 2">
            <a:extLst>
              <a:ext uri="{FF2B5EF4-FFF2-40B4-BE49-F238E27FC236}">
                <a16:creationId xmlns:a16="http://schemas.microsoft.com/office/drawing/2014/main" id="{5563EC96-CD99-AFC2-C2B0-381F84CD635D}"/>
              </a:ext>
            </a:extLst>
          </p:cNvPr>
          <p:cNvSpPr>
            <a:spLocks noGrp="1"/>
          </p:cNvSpPr>
          <p:nvPr>
            <p:ph idx="1"/>
          </p:nvPr>
        </p:nvSpPr>
        <p:spPr/>
        <p:txBody>
          <a:bodyPr/>
          <a:lstStyle/>
          <a:p>
            <a:r>
              <a:rPr lang="en-US" dirty="0"/>
              <a:t>In the early 1900s, US insurers were restricted to writing fire insurance, casualty or liability insurance, and marine insurance.</a:t>
            </a:r>
          </a:p>
          <a:p>
            <a:r>
              <a:rPr lang="en-US" dirty="0"/>
              <a:t>Fire insurers did not insure against crime perils and typically did not insure property in transit or valuable items. </a:t>
            </a:r>
          </a:p>
          <a:p>
            <a:r>
              <a:rPr lang="en-US" dirty="0"/>
              <a:t>Marine insurers were used to providing “All-Risks” coverage on various types of ocean cargo. This led marine insurers to create a new branch of insurance called inland marine, which still provides flexible solutions that cover many loss exposures other commercial forms don’t. Primarily those that involve some element of transportation.  </a:t>
            </a:r>
          </a:p>
          <a:p>
            <a:endParaRPr lang="en-US" dirty="0"/>
          </a:p>
        </p:txBody>
      </p:sp>
    </p:spTree>
    <p:extLst>
      <p:ext uri="{BB962C8B-B14F-4D97-AF65-F5344CB8AC3E}">
        <p14:creationId xmlns:p14="http://schemas.microsoft.com/office/powerpoint/2010/main" val="211855389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880C1-9EE1-F325-3ED5-A01BDCCF0166}"/>
              </a:ext>
            </a:extLst>
          </p:cNvPr>
          <p:cNvSpPr>
            <a:spLocks noGrp="1"/>
          </p:cNvSpPr>
          <p:nvPr>
            <p:ph type="title"/>
          </p:nvPr>
        </p:nvSpPr>
        <p:spPr/>
        <p:txBody>
          <a:bodyPr/>
          <a:lstStyle/>
          <a:p>
            <a:r>
              <a:rPr lang="en-US" dirty="0"/>
              <a:t>Facts about Inland Marine Insurance </a:t>
            </a:r>
          </a:p>
        </p:txBody>
      </p:sp>
      <p:sp>
        <p:nvSpPr>
          <p:cNvPr id="3" name="Content Placeholder 2">
            <a:extLst>
              <a:ext uri="{FF2B5EF4-FFF2-40B4-BE49-F238E27FC236}">
                <a16:creationId xmlns:a16="http://schemas.microsoft.com/office/drawing/2014/main" id="{1676F864-5F88-C6D1-3194-3AC50C8BBB7F}"/>
              </a:ext>
            </a:extLst>
          </p:cNvPr>
          <p:cNvSpPr>
            <a:spLocks noGrp="1"/>
          </p:cNvSpPr>
          <p:nvPr>
            <p:ph idx="1"/>
          </p:nvPr>
        </p:nvSpPr>
        <p:spPr/>
        <p:txBody>
          <a:bodyPr/>
          <a:lstStyle/>
          <a:p>
            <a:r>
              <a:rPr lang="en-US" dirty="0"/>
              <a:t>The business and personal property coverage form covers property on or within 100 feet of the insured premises. However, commercial inland marine policies can cover property in transit, property kept at other locations, and “floating property” such as contractors’ equipment, which moves from job site to job site.</a:t>
            </a:r>
          </a:p>
          <a:p>
            <a:r>
              <a:rPr lang="en-US" dirty="0"/>
              <a:t>These policies may have territorial limits (For Example, the United States and Canada) or provide coverage anywhere in the world.  </a:t>
            </a:r>
          </a:p>
        </p:txBody>
      </p:sp>
    </p:spTree>
    <p:extLst>
      <p:ext uri="{BB962C8B-B14F-4D97-AF65-F5344CB8AC3E}">
        <p14:creationId xmlns:p14="http://schemas.microsoft.com/office/powerpoint/2010/main" val="66863074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24FA-E9CB-8864-9FCB-55BA57030A52}"/>
              </a:ext>
            </a:extLst>
          </p:cNvPr>
          <p:cNvSpPr>
            <a:spLocks noGrp="1"/>
          </p:cNvSpPr>
          <p:nvPr>
            <p:ph type="title"/>
          </p:nvPr>
        </p:nvSpPr>
        <p:spPr/>
        <p:txBody>
          <a:bodyPr/>
          <a:lstStyle/>
          <a:p>
            <a:r>
              <a:rPr lang="en-US" dirty="0"/>
              <a:t>Inland Marine Insurance Classes</a:t>
            </a:r>
          </a:p>
        </p:txBody>
      </p:sp>
      <p:sp>
        <p:nvSpPr>
          <p:cNvPr id="3" name="Content Placeholder 2">
            <a:extLst>
              <a:ext uri="{FF2B5EF4-FFF2-40B4-BE49-F238E27FC236}">
                <a16:creationId xmlns:a16="http://schemas.microsoft.com/office/drawing/2014/main" id="{703F4105-D611-983A-0E45-62FC485B47F6}"/>
              </a:ext>
            </a:extLst>
          </p:cNvPr>
          <p:cNvSpPr>
            <a:spLocks noGrp="1"/>
          </p:cNvSpPr>
          <p:nvPr>
            <p:ph idx="1"/>
          </p:nvPr>
        </p:nvSpPr>
        <p:spPr/>
        <p:txBody>
          <a:bodyPr/>
          <a:lstStyle/>
          <a:p>
            <a:r>
              <a:rPr lang="en-US" b="1" dirty="0"/>
              <a:t>Filed Classes </a:t>
            </a:r>
            <a:r>
              <a:rPr lang="en-US" dirty="0"/>
              <a:t>– Must file policy forms and/or rates with their state insurance department. Policies in this class are created for a large number of insureds with similar loss exposures and cover things like photography equipment </a:t>
            </a:r>
          </a:p>
          <a:p>
            <a:r>
              <a:rPr lang="en-US" b="1" dirty="0" err="1"/>
              <a:t>Nonfiled</a:t>
            </a:r>
            <a:r>
              <a:rPr lang="en-US" b="1" dirty="0"/>
              <a:t> Classes </a:t>
            </a:r>
            <a:r>
              <a:rPr lang="en-US" dirty="0"/>
              <a:t>– Do not have to file policy forms or rates with their state insurance department. Policies in this class are created for a small number of insureds with diverse loss exposures and cover things like contractors equipment </a:t>
            </a:r>
          </a:p>
        </p:txBody>
      </p:sp>
    </p:spTree>
    <p:extLst>
      <p:ext uri="{BB962C8B-B14F-4D97-AF65-F5344CB8AC3E}">
        <p14:creationId xmlns:p14="http://schemas.microsoft.com/office/powerpoint/2010/main" val="249889504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BF18-292E-814C-C311-CCA86F22B12E}"/>
              </a:ext>
            </a:extLst>
          </p:cNvPr>
          <p:cNvSpPr>
            <a:spLocks noGrp="1"/>
          </p:cNvSpPr>
          <p:nvPr>
            <p:ph type="title"/>
          </p:nvPr>
        </p:nvSpPr>
        <p:spPr/>
        <p:txBody>
          <a:bodyPr/>
          <a:lstStyle/>
          <a:p>
            <a:r>
              <a:rPr lang="en-US" dirty="0"/>
              <a:t>Judgment Rating</a:t>
            </a:r>
          </a:p>
        </p:txBody>
      </p:sp>
      <p:sp>
        <p:nvSpPr>
          <p:cNvPr id="3" name="Content Placeholder 2">
            <a:extLst>
              <a:ext uri="{FF2B5EF4-FFF2-40B4-BE49-F238E27FC236}">
                <a16:creationId xmlns:a16="http://schemas.microsoft.com/office/drawing/2014/main" id="{A5A88863-E383-F5CC-CA71-4A662D0AD293}"/>
              </a:ext>
            </a:extLst>
          </p:cNvPr>
          <p:cNvSpPr>
            <a:spLocks noGrp="1"/>
          </p:cNvSpPr>
          <p:nvPr>
            <p:ph idx="1"/>
          </p:nvPr>
        </p:nvSpPr>
        <p:spPr/>
        <p:txBody>
          <a:bodyPr/>
          <a:lstStyle/>
          <a:p>
            <a:r>
              <a:rPr lang="en-US" dirty="0"/>
              <a:t>In some cases, property being insured under a non-filed policy is so unusual or the coverage terms so specialized that there is not enough previous loss information for an insurer to adequately price the coverage</a:t>
            </a:r>
          </a:p>
          <a:p>
            <a:r>
              <a:rPr lang="en-US" dirty="0"/>
              <a:t>For Example, what is a fair price for transporting a priceless painting from one museum to another for a special exhibit?</a:t>
            </a:r>
          </a:p>
          <a:p>
            <a:r>
              <a:rPr lang="en-US" dirty="0"/>
              <a:t>Underwriters must rely on their best judgment to set rates and judgment rating may require an underwriter to have expertise in a specialized field </a:t>
            </a:r>
          </a:p>
        </p:txBody>
      </p:sp>
    </p:spTree>
    <p:extLst>
      <p:ext uri="{BB962C8B-B14F-4D97-AF65-F5344CB8AC3E}">
        <p14:creationId xmlns:p14="http://schemas.microsoft.com/office/powerpoint/2010/main" val="102882661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94231-5C26-C6F8-5E4E-C4F016EBAD25}"/>
              </a:ext>
            </a:extLst>
          </p:cNvPr>
          <p:cNvSpPr>
            <a:spLocks noGrp="1"/>
          </p:cNvSpPr>
          <p:nvPr>
            <p:ph type="title"/>
          </p:nvPr>
        </p:nvSpPr>
        <p:spPr/>
        <p:txBody>
          <a:bodyPr/>
          <a:lstStyle/>
          <a:p>
            <a:r>
              <a:rPr lang="en-US" dirty="0"/>
              <a:t>Inland Marine Transportation Coverages</a:t>
            </a:r>
          </a:p>
        </p:txBody>
      </p:sp>
      <p:sp>
        <p:nvSpPr>
          <p:cNvPr id="3" name="Content Placeholder 2">
            <a:extLst>
              <a:ext uri="{FF2B5EF4-FFF2-40B4-BE49-F238E27FC236}">
                <a16:creationId xmlns:a16="http://schemas.microsoft.com/office/drawing/2014/main" id="{649D9F4B-79D3-64A0-3DC0-7ACBA1B523AC}"/>
              </a:ext>
            </a:extLst>
          </p:cNvPr>
          <p:cNvSpPr>
            <a:spLocks noGrp="1"/>
          </p:cNvSpPr>
          <p:nvPr>
            <p:ph idx="1"/>
          </p:nvPr>
        </p:nvSpPr>
        <p:spPr/>
        <p:txBody>
          <a:bodyPr/>
          <a:lstStyle/>
          <a:p>
            <a:r>
              <a:rPr lang="en-US" dirty="0"/>
              <a:t>An </a:t>
            </a:r>
            <a:r>
              <a:rPr lang="en-US" b="1" dirty="0"/>
              <a:t>annual transit policy </a:t>
            </a:r>
            <a:r>
              <a:rPr lang="en-US" dirty="0"/>
              <a:t>covers all shipments made or received by the insured throughout a one-year policy period</a:t>
            </a:r>
          </a:p>
          <a:p>
            <a:r>
              <a:rPr lang="en-US" dirty="0"/>
              <a:t>A </a:t>
            </a:r>
            <a:r>
              <a:rPr lang="en-US" b="1" dirty="0"/>
              <a:t>trip transit policy </a:t>
            </a:r>
            <a:r>
              <a:rPr lang="en-US" dirty="0"/>
              <a:t>covers cargo on a specified trip, such as machinery being moved from a manufacturer to a business</a:t>
            </a:r>
          </a:p>
          <a:p>
            <a:r>
              <a:rPr lang="en-US" dirty="0"/>
              <a:t>A</a:t>
            </a:r>
            <a:r>
              <a:rPr lang="en-US" b="1" dirty="0"/>
              <a:t> motor truck cargo liability policy </a:t>
            </a:r>
            <a:r>
              <a:rPr lang="en-US" dirty="0"/>
              <a:t>covers a trucker’s liability for damage to cargo of others being transported by the trucker</a:t>
            </a:r>
            <a:endParaRPr lang="en-US" b="1" dirty="0"/>
          </a:p>
        </p:txBody>
      </p:sp>
    </p:spTree>
    <p:extLst>
      <p:ext uri="{BB962C8B-B14F-4D97-AF65-F5344CB8AC3E}">
        <p14:creationId xmlns:p14="http://schemas.microsoft.com/office/powerpoint/2010/main" val="29136615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D8029-32EF-8DC5-24CD-D99F8F6E68DB}"/>
              </a:ext>
            </a:extLst>
          </p:cNvPr>
          <p:cNvSpPr>
            <a:spLocks noGrp="1"/>
          </p:cNvSpPr>
          <p:nvPr>
            <p:ph type="title"/>
          </p:nvPr>
        </p:nvSpPr>
        <p:spPr/>
        <p:txBody>
          <a:bodyPr/>
          <a:lstStyle/>
          <a:p>
            <a:r>
              <a:rPr lang="en-US" dirty="0"/>
              <a:t>Inland Marine Transportation Coverage </a:t>
            </a:r>
          </a:p>
        </p:txBody>
      </p:sp>
      <p:sp>
        <p:nvSpPr>
          <p:cNvPr id="3" name="Content Placeholder 2">
            <a:extLst>
              <a:ext uri="{FF2B5EF4-FFF2-40B4-BE49-F238E27FC236}">
                <a16:creationId xmlns:a16="http://schemas.microsoft.com/office/drawing/2014/main" id="{4B30729C-D0A4-3794-0A9D-71E863D56B5B}"/>
              </a:ext>
            </a:extLst>
          </p:cNvPr>
          <p:cNvSpPr>
            <a:spLocks noGrp="1"/>
          </p:cNvSpPr>
          <p:nvPr>
            <p:ph idx="1"/>
          </p:nvPr>
        </p:nvSpPr>
        <p:spPr/>
        <p:txBody>
          <a:bodyPr/>
          <a:lstStyle/>
          <a:p>
            <a:r>
              <a:rPr lang="en-US" b="1" dirty="0"/>
              <a:t>Motor Trucking Cargo Policy </a:t>
            </a:r>
            <a:r>
              <a:rPr lang="en-US" dirty="0"/>
              <a:t>– A trucking company that specialized in transporting valuable goods between businesses</a:t>
            </a:r>
          </a:p>
          <a:p>
            <a:r>
              <a:rPr lang="en-US" b="1" dirty="0"/>
              <a:t>Annual Transit Policy </a:t>
            </a:r>
            <a:r>
              <a:rPr lang="en-US" dirty="0"/>
              <a:t>– A manufacturer that receives, more than once a week, shipments of raw materials it has purchased</a:t>
            </a:r>
          </a:p>
          <a:p>
            <a:r>
              <a:rPr lang="en-US" b="1" dirty="0"/>
              <a:t>Trip Transit Policy </a:t>
            </a:r>
            <a:r>
              <a:rPr lang="en-US" dirty="0"/>
              <a:t>– A business that normally makes no shipments but on rare occasions transports office equipment to or from its premises</a:t>
            </a:r>
          </a:p>
        </p:txBody>
      </p:sp>
    </p:spTree>
    <p:extLst>
      <p:ext uri="{BB962C8B-B14F-4D97-AF65-F5344CB8AC3E}">
        <p14:creationId xmlns:p14="http://schemas.microsoft.com/office/powerpoint/2010/main" val="195141336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2E127-D719-C8BD-354F-90FDECDA45DA}"/>
              </a:ext>
            </a:extLst>
          </p:cNvPr>
          <p:cNvSpPr>
            <a:spLocks noGrp="1"/>
          </p:cNvSpPr>
          <p:nvPr>
            <p:ph type="title"/>
          </p:nvPr>
        </p:nvSpPr>
        <p:spPr/>
        <p:txBody>
          <a:bodyPr/>
          <a:lstStyle/>
          <a:p>
            <a:r>
              <a:rPr lang="en-US" dirty="0"/>
              <a:t>Other Inland Marine Coverages</a:t>
            </a:r>
          </a:p>
        </p:txBody>
      </p:sp>
      <p:sp>
        <p:nvSpPr>
          <p:cNvPr id="3" name="Content Placeholder 2">
            <a:extLst>
              <a:ext uri="{FF2B5EF4-FFF2-40B4-BE49-F238E27FC236}">
                <a16:creationId xmlns:a16="http://schemas.microsoft.com/office/drawing/2014/main" id="{01B3ECC6-A755-7C6A-FA3D-85A8A5CBAA97}"/>
              </a:ext>
            </a:extLst>
          </p:cNvPr>
          <p:cNvSpPr>
            <a:spLocks noGrp="1"/>
          </p:cNvSpPr>
          <p:nvPr>
            <p:ph idx="1"/>
          </p:nvPr>
        </p:nvSpPr>
        <p:spPr/>
        <p:txBody>
          <a:bodyPr>
            <a:normAutofit fontScale="92500" lnSpcReduction="20000"/>
          </a:bodyPr>
          <a:lstStyle/>
          <a:p>
            <a:r>
              <a:rPr lang="en-US" b="1" dirty="0"/>
              <a:t>Contractors Equipment Floater </a:t>
            </a:r>
            <a:r>
              <a:rPr lang="en-US" dirty="0"/>
              <a:t>– Insures contractors equipment while it’s anywhere within the coverage territory, such as at job sites and between locations. </a:t>
            </a:r>
          </a:p>
          <a:p>
            <a:r>
              <a:rPr lang="en-US" b="1" dirty="0"/>
              <a:t>Builders Risk Policy- </a:t>
            </a:r>
            <a:r>
              <a:rPr lang="en-US" dirty="0"/>
              <a:t>Covers a building during the course of construction, including the building supplies and material.</a:t>
            </a:r>
          </a:p>
          <a:p>
            <a:r>
              <a:rPr lang="en-US" b="1" dirty="0"/>
              <a:t>Bailees’ Customer Policy </a:t>
            </a:r>
            <a:r>
              <a:rPr lang="en-US" dirty="0"/>
              <a:t>– A Bailees’ customer policy covers damage to customers’ goods while in the possession of the insured, regardless of whether the insured is legally liable for the damage</a:t>
            </a:r>
          </a:p>
          <a:p>
            <a:r>
              <a:rPr lang="en-US" b="1" dirty="0"/>
              <a:t>Dealers Policy </a:t>
            </a:r>
            <a:r>
              <a:rPr lang="en-US" dirty="0"/>
              <a:t>– Covers the inventory and property of dealers that qualify for inland marine coverage, such as jewelers, equipment dealers, and fine arts dealers. </a:t>
            </a:r>
          </a:p>
          <a:p>
            <a:r>
              <a:rPr lang="en-US" dirty="0"/>
              <a:t>Inland Marine policies also cover </a:t>
            </a:r>
            <a:r>
              <a:rPr lang="en-US" b="1" dirty="0"/>
              <a:t>Instrumentalities of Transportation and communication </a:t>
            </a:r>
            <a:r>
              <a:rPr lang="en-US" dirty="0"/>
              <a:t>– Bridges and Telephone lines </a:t>
            </a:r>
          </a:p>
        </p:txBody>
      </p:sp>
    </p:spTree>
    <p:extLst>
      <p:ext uri="{BB962C8B-B14F-4D97-AF65-F5344CB8AC3E}">
        <p14:creationId xmlns:p14="http://schemas.microsoft.com/office/powerpoint/2010/main" val="73322449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BEFAB-B45C-5A73-8380-25C1617C240F}"/>
              </a:ext>
            </a:extLst>
          </p:cNvPr>
          <p:cNvSpPr>
            <a:spLocks noGrp="1"/>
          </p:cNvSpPr>
          <p:nvPr>
            <p:ph type="title"/>
          </p:nvPr>
        </p:nvSpPr>
        <p:spPr/>
        <p:txBody>
          <a:bodyPr/>
          <a:lstStyle/>
          <a:p>
            <a:r>
              <a:rPr lang="en-US" dirty="0"/>
              <a:t>Inland Marine Policy Example</a:t>
            </a:r>
          </a:p>
        </p:txBody>
      </p:sp>
      <p:sp>
        <p:nvSpPr>
          <p:cNvPr id="3" name="Content Placeholder 2">
            <a:extLst>
              <a:ext uri="{FF2B5EF4-FFF2-40B4-BE49-F238E27FC236}">
                <a16:creationId xmlns:a16="http://schemas.microsoft.com/office/drawing/2014/main" id="{11B463A1-B384-9753-8D9D-D6BBF33891BB}"/>
              </a:ext>
            </a:extLst>
          </p:cNvPr>
          <p:cNvSpPr>
            <a:spLocks noGrp="1"/>
          </p:cNvSpPr>
          <p:nvPr>
            <p:ph idx="1"/>
          </p:nvPr>
        </p:nvSpPr>
        <p:spPr/>
        <p:txBody>
          <a:bodyPr/>
          <a:lstStyle/>
          <a:p>
            <a:r>
              <a:rPr lang="en-US" dirty="0"/>
              <a:t>A dry cleaner is destroyed by a fire that started in a neighboring building. While the owner has no legal liability for the loss of clothing, she realizes the dry cleaner’s reputation may depend on its ability to reimburse customers. Which inland marine policy would address her concerns?</a:t>
            </a:r>
          </a:p>
          <a:p>
            <a:r>
              <a:rPr lang="en-US" b="1" dirty="0"/>
              <a:t>A bailees’ customers policy</a:t>
            </a:r>
            <a:r>
              <a:rPr lang="en-US" dirty="0"/>
              <a:t>, which covers both the legal liability exposure and the goodwill exposure though a single policy is the best choice in this situation</a:t>
            </a:r>
          </a:p>
        </p:txBody>
      </p:sp>
    </p:spTree>
    <p:extLst>
      <p:ext uri="{BB962C8B-B14F-4D97-AF65-F5344CB8AC3E}">
        <p14:creationId xmlns:p14="http://schemas.microsoft.com/office/powerpoint/2010/main" val="327846833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716DA-8552-1A46-2BB7-275FDDF434CE}"/>
              </a:ext>
            </a:extLst>
          </p:cNvPr>
          <p:cNvSpPr>
            <a:spLocks noGrp="1"/>
          </p:cNvSpPr>
          <p:nvPr>
            <p:ph type="title"/>
          </p:nvPr>
        </p:nvSpPr>
        <p:spPr/>
        <p:txBody>
          <a:bodyPr/>
          <a:lstStyle/>
          <a:p>
            <a:r>
              <a:rPr lang="en-US" dirty="0"/>
              <a:t>Understanding Inland Marine Coverage Overview</a:t>
            </a:r>
          </a:p>
        </p:txBody>
      </p:sp>
      <p:sp>
        <p:nvSpPr>
          <p:cNvPr id="3" name="Content Placeholder 2">
            <a:extLst>
              <a:ext uri="{FF2B5EF4-FFF2-40B4-BE49-F238E27FC236}">
                <a16:creationId xmlns:a16="http://schemas.microsoft.com/office/drawing/2014/main" id="{201113CD-EA12-DE47-1889-D0FFE414E80A}"/>
              </a:ext>
            </a:extLst>
          </p:cNvPr>
          <p:cNvSpPr>
            <a:spLocks noGrp="1"/>
          </p:cNvSpPr>
          <p:nvPr>
            <p:ph idx="1"/>
          </p:nvPr>
        </p:nvSpPr>
        <p:spPr/>
        <p:txBody>
          <a:bodyPr/>
          <a:lstStyle/>
          <a:p>
            <a:r>
              <a:rPr lang="en-US" dirty="0"/>
              <a:t>Inland Marine insurance provides a wide variety of flexible coverage solutions.</a:t>
            </a:r>
          </a:p>
          <a:p>
            <a:r>
              <a:rPr lang="en-US" dirty="0"/>
              <a:t>Some policies apply to transportation loss exposures, while others apply to property that may be difficult to cover under traditional commercial policies, such as property that must be at multiple locations.  </a:t>
            </a:r>
          </a:p>
        </p:txBody>
      </p:sp>
    </p:spTree>
    <p:extLst>
      <p:ext uri="{BB962C8B-B14F-4D97-AF65-F5344CB8AC3E}">
        <p14:creationId xmlns:p14="http://schemas.microsoft.com/office/powerpoint/2010/main" val="176079708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96847-B7B4-335C-AC57-C55F0EFC2E63}"/>
              </a:ext>
            </a:extLst>
          </p:cNvPr>
          <p:cNvSpPr>
            <a:spLocks noGrp="1"/>
          </p:cNvSpPr>
          <p:nvPr>
            <p:ph type="title"/>
          </p:nvPr>
        </p:nvSpPr>
        <p:spPr/>
        <p:txBody>
          <a:bodyPr/>
          <a:lstStyle/>
          <a:p>
            <a:r>
              <a:rPr lang="en-US" dirty="0"/>
              <a:t>How is Coverage Tailored for Small Businesses</a:t>
            </a:r>
          </a:p>
        </p:txBody>
      </p:sp>
      <p:sp>
        <p:nvSpPr>
          <p:cNvPr id="3" name="Content Placeholder 2">
            <a:extLst>
              <a:ext uri="{FF2B5EF4-FFF2-40B4-BE49-F238E27FC236}">
                <a16:creationId xmlns:a16="http://schemas.microsoft.com/office/drawing/2014/main" id="{F503318C-59A5-21C8-2B3C-109E218B0CB0}"/>
              </a:ext>
            </a:extLst>
          </p:cNvPr>
          <p:cNvSpPr>
            <a:spLocks noGrp="1"/>
          </p:cNvSpPr>
          <p:nvPr>
            <p:ph idx="1"/>
          </p:nvPr>
        </p:nvSpPr>
        <p:spPr/>
        <p:txBody>
          <a:bodyPr/>
          <a:lstStyle/>
          <a:p>
            <a:pPr marL="0" indent="0">
              <a:buNone/>
            </a:pPr>
            <a:r>
              <a:rPr lang="en-US" dirty="0"/>
              <a:t> </a:t>
            </a:r>
          </a:p>
        </p:txBody>
      </p:sp>
    </p:spTree>
    <p:extLst>
      <p:ext uri="{BB962C8B-B14F-4D97-AF65-F5344CB8AC3E}">
        <p14:creationId xmlns:p14="http://schemas.microsoft.com/office/powerpoint/2010/main" val="481670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521C-66FA-C717-3EE3-F9052B76CDDD}"/>
              </a:ext>
            </a:extLst>
          </p:cNvPr>
          <p:cNvSpPr>
            <a:spLocks noGrp="1"/>
          </p:cNvSpPr>
          <p:nvPr>
            <p:ph type="title"/>
          </p:nvPr>
        </p:nvSpPr>
        <p:spPr/>
        <p:txBody>
          <a:bodyPr/>
          <a:lstStyle/>
          <a:p>
            <a:r>
              <a:rPr lang="en-US" dirty="0"/>
              <a:t>Causes of Loss</a:t>
            </a:r>
          </a:p>
        </p:txBody>
      </p:sp>
      <p:sp>
        <p:nvSpPr>
          <p:cNvPr id="3" name="Content Placeholder 2">
            <a:extLst>
              <a:ext uri="{FF2B5EF4-FFF2-40B4-BE49-F238E27FC236}">
                <a16:creationId xmlns:a16="http://schemas.microsoft.com/office/drawing/2014/main" id="{20A00A98-E395-4A94-354C-5B93430AC70A}"/>
              </a:ext>
            </a:extLst>
          </p:cNvPr>
          <p:cNvSpPr>
            <a:spLocks noGrp="1"/>
          </p:cNvSpPr>
          <p:nvPr>
            <p:ph idx="1"/>
          </p:nvPr>
        </p:nvSpPr>
        <p:spPr/>
        <p:txBody>
          <a:bodyPr/>
          <a:lstStyle/>
          <a:p>
            <a:r>
              <a:rPr lang="en-US" dirty="0"/>
              <a:t>The causes of business income losses associated with property exposures are typically the </a:t>
            </a:r>
            <a:r>
              <a:rPr lang="en-US" b="1" dirty="0"/>
              <a:t>same</a:t>
            </a:r>
            <a:r>
              <a:rPr lang="en-US" dirty="0"/>
              <a:t> as those for physical damage losses. </a:t>
            </a:r>
          </a:p>
          <a:p>
            <a:r>
              <a:rPr lang="en-US" dirty="0"/>
              <a:t>Thus, a property loss caused by fire, theft, windstorm, flood, earthquake, terrorism, vandalism or water may also cause a business income loss </a:t>
            </a:r>
          </a:p>
        </p:txBody>
      </p:sp>
    </p:spTree>
    <p:extLst>
      <p:ext uri="{BB962C8B-B14F-4D97-AF65-F5344CB8AC3E}">
        <p14:creationId xmlns:p14="http://schemas.microsoft.com/office/powerpoint/2010/main" val="393016524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0FA4-6286-EB3B-E5D2-837C4A401713}"/>
              </a:ext>
            </a:extLst>
          </p:cNvPr>
          <p:cNvSpPr>
            <a:spLocks noGrp="1"/>
          </p:cNvSpPr>
          <p:nvPr>
            <p:ph type="title"/>
          </p:nvPr>
        </p:nvSpPr>
        <p:spPr/>
        <p:txBody>
          <a:bodyPr/>
          <a:lstStyle/>
          <a:p>
            <a:r>
              <a:rPr lang="en-US" dirty="0"/>
              <a:t>Insurance for Small Businesses</a:t>
            </a:r>
          </a:p>
        </p:txBody>
      </p:sp>
      <p:sp>
        <p:nvSpPr>
          <p:cNvPr id="3" name="Content Placeholder 2">
            <a:extLst>
              <a:ext uri="{FF2B5EF4-FFF2-40B4-BE49-F238E27FC236}">
                <a16:creationId xmlns:a16="http://schemas.microsoft.com/office/drawing/2014/main" id="{DE35CDEB-E5D0-21CF-9AEF-40C26AE19C78}"/>
              </a:ext>
            </a:extLst>
          </p:cNvPr>
          <p:cNvSpPr>
            <a:spLocks noGrp="1"/>
          </p:cNvSpPr>
          <p:nvPr>
            <p:ph idx="1"/>
          </p:nvPr>
        </p:nvSpPr>
        <p:spPr/>
        <p:txBody>
          <a:bodyPr/>
          <a:lstStyle/>
          <a:p>
            <a:r>
              <a:rPr lang="en-US" dirty="0"/>
              <a:t>Small businesses are often called the lifeblood of small towns and cities – even the backbone of the United States </a:t>
            </a:r>
          </a:p>
          <a:p>
            <a:r>
              <a:rPr lang="en-US" dirty="0"/>
              <a:t>Small businesses constitute 99% of all business in the US. </a:t>
            </a:r>
          </a:p>
        </p:txBody>
      </p:sp>
    </p:spTree>
    <p:extLst>
      <p:ext uri="{BB962C8B-B14F-4D97-AF65-F5344CB8AC3E}">
        <p14:creationId xmlns:p14="http://schemas.microsoft.com/office/powerpoint/2010/main" val="87499746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29A0-93EA-0E7F-A6F2-8C7D63B9E515}"/>
              </a:ext>
            </a:extLst>
          </p:cNvPr>
          <p:cNvSpPr>
            <a:spLocks noGrp="1"/>
          </p:cNvSpPr>
          <p:nvPr>
            <p:ph type="title"/>
          </p:nvPr>
        </p:nvSpPr>
        <p:spPr/>
        <p:txBody>
          <a:bodyPr/>
          <a:lstStyle/>
          <a:p>
            <a:r>
              <a:rPr lang="en-US" dirty="0"/>
              <a:t>Risk Categories Generally Eligible for BOP Coverage</a:t>
            </a:r>
          </a:p>
        </p:txBody>
      </p:sp>
      <p:sp>
        <p:nvSpPr>
          <p:cNvPr id="3" name="Content Placeholder 2">
            <a:extLst>
              <a:ext uri="{FF2B5EF4-FFF2-40B4-BE49-F238E27FC236}">
                <a16:creationId xmlns:a16="http://schemas.microsoft.com/office/drawing/2014/main" id="{189A9C93-AA9D-207C-BB95-40675E3BE4C5}"/>
              </a:ext>
            </a:extLst>
          </p:cNvPr>
          <p:cNvSpPr>
            <a:spLocks noGrp="1"/>
          </p:cNvSpPr>
          <p:nvPr>
            <p:ph idx="1"/>
          </p:nvPr>
        </p:nvSpPr>
        <p:spPr/>
        <p:txBody>
          <a:bodyPr>
            <a:normAutofit fontScale="77500" lnSpcReduction="20000"/>
          </a:bodyPr>
          <a:lstStyle/>
          <a:p>
            <a:r>
              <a:rPr lang="en-US" b="1" dirty="0"/>
              <a:t>Apartment Buildings </a:t>
            </a:r>
            <a:r>
              <a:rPr lang="en-US" dirty="0"/>
              <a:t>– They may not be able to exceed a certain number of floors or units. Permitted occupancies may include offices and eligible wholesaler, retail, service, processing and contractor businesses</a:t>
            </a:r>
          </a:p>
          <a:p>
            <a:r>
              <a:rPr lang="en-US" b="1" dirty="0"/>
              <a:t>Office Buildings </a:t>
            </a:r>
            <a:r>
              <a:rPr lang="en-US" dirty="0"/>
              <a:t>- They may not be able to exceed a certain number of floors or total floor area. Permitted occupancies might include eligible wholesaler, retail, service, processing, and contractor businesses</a:t>
            </a:r>
          </a:p>
          <a:p>
            <a:r>
              <a:rPr lang="en-US" b="1" dirty="0"/>
              <a:t>Contractors</a:t>
            </a:r>
            <a:r>
              <a:rPr lang="en-US" dirty="0"/>
              <a:t> – May only be eligible to a certain amount of receipts and payroll. General contractors and hazardous trades are usually ineligible </a:t>
            </a:r>
          </a:p>
          <a:p>
            <a:r>
              <a:rPr lang="en-US" b="1" dirty="0"/>
              <a:t>Main Street Businesses </a:t>
            </a:r>
            <a:r>
              <a:rPr lang="en-US" dirty="0"/>
              <a:t>– This category includes retail, wholesale, service, or processing buildings that do not exceed a specified total floor area and their personal property </a:t>
            </a:r>
          </a:p>
          <a:p>
            <a:r>
              <a:rPr lang="en-US" b="1" dirty="0"/>
              <a:t>Restaurants</a:t>
            </a:r>
            <a:r>
              <a:rPr lang="en-US" dirty="0"/>
              <a:t> - BOPs are often available for fast-food restaurants and restaurants with limited-cooking facilities that do not exceed a certain total floor area and seating capacity. Restrictions on sale of beer, wine and liquor apply</a:t>
            </a:r>
          </a:p>
          <a:p>
            <a:r>
              <a:rPr lang="en-US" b="1" dirty="0"/>
              <a:t>Motels</a:t>
            </a:r>
            <a:r>
              <a:rPr lang="en-US" dirty="0"/>
              <a:t> – There may be limit of three stories in height. Integrated bars and seasonal operations are usually ineligible  </a:t>
            </a:r>
          </a:p>
          <a:p>
            <a:endParaRPr lang="en-US" dirty="0"/>
          </a:p>
          <a:p>
            <a:endParaRPr lang="en-US" dirty="0"/>
          </a:p>
        </p:txBody>
      </p:sp>
    </p:spTree>
    <p:extLst>
      <p:ext uri="{BB962C8B-B14F-4D97-AF65-F5344CB8AC3E}">
        <p14:creationId xmlns:p14="http://schemas.microsoft.com/office/powerpoint/2010/main" val="383495157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40E08-27FE-D01E-ADDB-4D44CE92453D}"/>
              </a:ext>
            </a:extLst>
          </p:cNvPr>
          <p:cNvSpPr>
            <a:spLocks noGrp="1"/>
          </p:cNvSpPr>
          <p:nvPr>
            <p:ph type="title"/>
          </p:nvPr>
        </p:nvSpPr>
        <p:spPr/>
        <p:txBody>
          <a:bodyPr/>
          <a:lstStyle/>
          <a:p>
            <a:r>
              <a:rPr lang="en-US" dirty="0"/>
              <a:t>Businessowners Policies</a:t>
            </a:r>
          </a:p>
        </p:txBody>
      </p:sp>
      <p:sp>
        <p:nvSpPr>
          <p:cNvPr id="3" name="Content Placeholder 2">
            <a:extLst>
              <a:ext uri="{FF2B5EF4-FFF2-40B4-BE49-F238E27FC236}">
                <a16:creationId xmlns:a16="http://schemas.microsoft.com/office/drawing/2014/main" id="{FCF06D8F-A9D4-21E6-04D8-583C730C9A25}"/>
              </a:ext>
            </a:extLst>
          </p:cNvPr>
          <p:cNvSpPr>
            <a:spLocks noGrp="1"/>
          </p:cNvSpPr>
          <p:nvPr>
            <p:ph idx="1"/>
          </p:nvPr>
        </p:nvSpPr>
        <p:spPr/>
        <p:txBody>
          <a:bodyPr/>
          <a:lstStyle/>
          <a:p>
            <a:r>
              <a:rPr lang="en-US" dirty="0"/>
              <a:t>A Businessowners policy referred to as BOP, is designed for small to midsize businesses</a:t>
            </a:r>
          </a:p>
          <a:p>
            <a:r>
              <a:rPr lang="en-US" dirty="0"/>
              <a:t>Although there isn’t a single policy form that dominates the BOP market. The various forms usually share similar eligibility requirements. </a:t>
            </a:r>
          </a:p>
          <a:p>
            <a:r>
              <a:rPr lang="en-US" dirty="0"/>
              <a:t>For example, most BOP eligibility rules are based on criteria related to business size and complexity of loss exposures, such as the total square footage of the floor area, annual gross sales, building height or business type</a:t>
            </a:r>
          </a:p>
        </p:txBody>
      </p:sp>
    </p:spTree>
    <p:extLst>
      <p:ext uri="{BB962C8B-B14F-4D97-AF65-F5344CB8AC3E}">
        <p14:creationId xmlns:p14="http://schemas.microsoft.com/office/powerpoint/2010/main" val="276067164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B5E89-D69E-2D02-D35B-ADFF4FCAD921}"/>
              </a:ext>
            </a:extLst>
          </p:cNvPr>
          <p:cNvSpPr>
            <a:spLocks noGrp="1"/>
          </p:cNvSpPr>
          <p:nvPr>
            <p:ph type="title"/>
          </p:nvPr>
        </p:nvSpPr>
        <p:spPr/>
        <p:txBody>
          <a:bodyPr/>
          <a:lstStyle/>
          <a:p>
            <a:r>
              <a:rPr lang="en-US" dirty="0"/>
              <a:t>Apply BOP Knowledge </a:t>
            </a:r>
          </a:p>
        </p:txBody>
      </p:sp>
      <p:sp>
        <p:nvSpPr>
          <p:cNvPr id="3" name="Content Placeholder 2">
            <a:extLst>
              <a:ext uri="{FF2B5EF4-FFF2-40B4-BE49-F238E27FC236}">
                <a16:creationId xmlns:a16="http://schemas.microsoft.com/office/drawing/2014/main" id="{0EE739C4-BF92-1A99-1708-F09539FA8779}"/>
              </a:ext>
            </a:extLst>
          </p:cNvPr>
          <p:cNvSpPr>
            <a:spLocks noGrp="1"/>
          </p:cNvSpPr>
          <p:nvPr>
            <p:ph idx="1"/>
          </p:nvPr>
        </p:nvSpPr>
        <p:spPr/>
        <p:txBody>
          <a:bodyPr/>
          <a:lstStyle/>
          <a:p>
            <a:r>
              <a:rPr lang="en-US" dirty="0"/>
              <a:t>BOPs are often available for fast-food restaurants and restaurants with limited cooking facilities. A limited- cooking facility is one in which food is prepared with appliances that do not emit smoke or grease-laden vapors that require an exhaust system. What are some other restrictions that might be placed on the eligibility of a restaurant for coverage under a BOP?	</a:t>
            </a:r>
          </a:p>
          <a:p>
            <a:r>
              <a:rPr lang="en-US" dirty="0"/>
              <a:t>Other restrictions a restaurant might face in regard to BOP coverage pertain to square footage, seating capacity and the sale of beer and wine</a:t>
            </a:r>
          </a:p>
        </p:txBody>
      </p:sp>
    </p:spTree>
    <p:extLst>
      <p:ext uri="{BB962C8B-B14F-4D97-AF65-F5344CB8AC3E}">
        <p14:creationId xmlns:p14="http://schemas.microsoft.com/office/powerpoint/2010/main" val="379095370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948B-2F83-52FC-C2E3-FE0E03B8F03D}"/>
              </a:ext>
            </a:extLst>
          </p:cNvPr>
          <p:cNvSpPr>
            <a:spLocks noGrp="1"/>
          </p:cNvSpPr>
          <p:nvPr>
            <p:ph type="title"/>
          </p:nvPr>
        </p:nvSpPr>
        <p:spPr/>
        <p:txBody>
          <a:bodyPr/>
          <a:lstStyle/>
          <a:p>
            <a:r>
              <a:rPr lang="en-US" dirty="0"/>
              <a:t>Businesses not eligible for BOP Coverage</a:t>
            </a:r>
          </a:p>
        </p:txBody>
      </p:sp>
      <p:sp>
        <p:nvSpPr>
          <p:cNvPr id="3" name="Content Placeholder 2">
            <a:extLst>
              <a:ext uri="{FF2B5EF4-FFF2-40B4-BE49-F238E27FC236}">
                <a16:creationId xmlns:a16="http://schemas.microsoft.com/office/drawing/2014/main" id="{86AB683C-12AE-4DC7-6AE6-7038E01DE435}"/>
              </a:ext>
            </a:extLst>
          </p:cNvPr>
          <p:cNvSpPr>
            <a:spLocks noGrp="1"/>
          </p:cNvSpPr>
          <p:nvPr>
            <p:ph idx="1"/>
          </p:nvPr>
        </p:nvSpPr>
        <p:spPr/>
        <p:txBody>
          <a:bodyPr/>
          <a:lstStyle/>
          <a:p>
            <a:r>
              <a:rPr lang="en-US" dirty="0"/>
              <a:t>Automobile businesses</a:t>
            </a:r>
          </a:p>
          <a:p>
            <a:r>
              <a:rPr lang="en-US" dirty="0"/>
              <a:t>Bars and pubs</a:t>
            </a:r>
          </a:p>
          <a:p>
            <a:r>
              <a:rPr lang="en-US" dirty="0"/>
              <a:t>Most manufacturing firms</a:t>
            </a:r>
          </a:p>
          <a:p>
            <a:r>
              <a:rPr lang="en-US" dirty="0"/>
              <a:t>One or Two Family dwellings</a:t>
            </a:r>
          </a:p>
          <a:p>
            <a:r>
              <a:rPr lang="en-US" dirty="0"/>
              <a:t>Amusement parks and other places of amusement</a:t>
            </a:r>
          </a:p>
          <a:p>
            <a:r>
              <a:rPr lang="en-US" dirty="0"/>
              <a:t>Financial institutions </a:t>
            </a:r>
          </a:p>
        </p:txBody>
      </p:sp>
    </p:spTree>
    <p:extLst>
      <p:ext uri="{BB962C8B-B14F-4D97-AF65-F5344CB8AC3E}">
        <p14:creationId xmlns:p14="http://schemas.microsoft.com/office/powerpoint/2010/main" val="345442079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585E2-C8D7-18B8-C869-1E248728DA60}"/>
              </a:ext>
            </a:extLst>
          </p:cNvPr>
          <p:cNvSpPr>
            <a:spLocks noGrp="1"/>
          </p:cNvSpPr>
          <p:nvPr>
            <p:ph type="title"/>
          </p:nvPr>
        </p:nvSpPr>
        <p:spPr/>
        <p:txBody>
          <a:bodyPr/>
          <a:lstStyle/>
          <a:p>
            <a:r>
              <a:rPr lang="en-US" dirty="0"/>
              <a:t>BOP Review</a:t>
            </a:r>
          </a:p>
        </p:txBody>
      </p:sp>
      <p:sp>
        <p:nvSpPr>
          <p:cNvPr id="3" name="Content Placeholder 2">
            <a:extLst>
              <a:ext uri="{FF2B5EF4-FFF2-40B4-BE49-F238E27FC236}">
                <a16:creationId xmlns:a16="http://schemas.microsoft.com/office/drawing/2014/main" id="{C4C81D3E-B24D-C7E9-9FF6-63A4773D262B}"/>
              </a:ext>
            </a:extLst>
          </p:cNvPr>
          <p:cNvSpPr>
            <a:spLocks noGrp="1"/>
          </p:cNvSpPr>
          <p:nvPr>
            <p:ph idx="1"/>
          </p:nvPr>
        </p:nvSpPr>
        <p:spPr/>
        <p:txBody>
          <a:bodyPr/>
          <a:lstStyle/>
          <a:p>
            <a:r>
              <a:rPr lang="en-US" dirty="0"/>
              <a:t>The BOP is appropriate for certain small to midsize businesses, namely apartments, office buildings, contractors, main street businesses, restaurants and motels. </a:t>
            </a:r>
          </a:p>
          <a:p>
            <a:r>
              <a:rPr lang="en-US" dirty="0"/>
              <a:t>Its important to be familiar with an insurer’s eligibility requirements to thoroughly understand which business the BOP is appropriate for</a:t>
            </a:r>
          </a:p>
        </p:txBody>
      </p:sp>
    </p:spTree>
    <p:extLst>
      <p:ext uri="{BB962C8B-B14F-4D97-AF65-F5344CB8AC3E}">
        <p14:creationId xmlns:p14="http://schemas.microsoft.com/office/powerpoint/2010/main" val="197133385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A9C50-FA00-B155-77E7-5D7C6E6D3CF8}"/>
              </a:ext>
            </a:extLst>
          </p:cNvPr>
          <p:cNvSpPr>
            <a:spLocks noGrp="1"/>
          </p:cNvSpPr>
          <p:nvPr>
            <p:ph type="title"/>
          </p:nvPr>
        </p:nvSpPr>
        <p:spPr/>
        <p:txBody>
          <a:bodyPr/>
          <a:lstStyle/>
          <a:p>
            <a:r>
              <a:rPr lang="en-US" dirty="0"/>
              <a:t>Exploring the BOP</a:t>
            </a:r>
          </a:p>
        </p:txBody>
      </p:sp>
      <p:sp>
        <p:nvSpPr>
          <p:cNvPr id="3" name="Content Placeholder 2">
            <a:extLst>
              <a:ext uri="{FF2B5EF4-FFF2-40B4-BE49-F238E27FC236}">
                <a16:creationId xmlns:a16="http://schemas.microsoft.com/office/drawing/2014/main" id="{DEC0DB8B-565A-4C22-6978-46DB75CDD949}"/>
              </a:ext>
            </a:extLst>
          </p:cNvPr>
          <p:cNvSpPr>
            <a:spLocks noGrp="1"/>
          </p:cNvSpPr>
          <p:nvPr>
            <p:ph idx="1"/>
          </p:nvPr>
        </p:nvSpPr>
        <p:spPr/>
        <p:txBody>
          <a:bodyPr/>
          <a:lstStyle/>
          <a:p>
            <a:r>
              <a:rPr lang="en-US" dirty="0"/>
              <a:t>A businessowners policy, commonly known as BOP, is a free-standing package policy that combines property and liability coverages into one form. </a:t>
            </a:r>
          </a:p>
          <a:p>
            <a:r>
              <a:rPr lang="en-US" dirty="0"/>
              <a:t>They are primarily designed for small to midsize businesses with relatively simple loss exposures </a:t>
            </a:r>
          </a:p>
        </p:txBody>
      </p:sp>
    </p:spTree>
    <p:extLst>
      <p:ext uri="{BB962C8B-B14F-4D97-AF65-F5344CB8AC3E}">
        <p14:creationId xmlns:p14="http://schemas.microsoft.com/office/powerpoint/2010/main" val="36978009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BB14-26CA-25DF-D736-E22867C9D7A2}"/>
              </a:ext>
            </a:extLst>
          </p:cNvPr>
          <p:cNvSpPr>
            <a:spLocks noGrp="1"/>
          </p:cNvSpPr>
          <p:nvPr>
            <p:ph type="title"/>
          </p:nvPr>
        </p:nvSpPr>
        <p:spPr/>
        <p:txBody>
          <a:bodyPr/>
          <a:lstStyle/>
          <a:p>
            <a:r>
              <a:rPr lang="en-US" dirty="0"/>
              <a:t>What a BOP Covers</a:t>
            </a:r>
          </a:p>
        </p:txBody>
      </p:sp>
      <p:sp>
        <p:nvSpPr>
          <p:cNvPr id="3" name="Content Placeholder 2">
            <a:extLst>
              <a:ext uri="{FF2B5EF4-FFF2-40B4-BE49-F238E27FC236}">
                <a16:creationId xmlns:a16="http://schemas.microsoft.com/office/drawing/2014/main" id="{B7F9D212-5CC2-82E1-A052-A25C27C19D48}"/>
              </a:ext>
            </a:extLst>
          </p:cNvPr>
          <p:cNvSpPr>
            <a:spLocks noGrp="1"/>
          </p:cNvSpPr>
          <p:nvPr>
            <p:ph idx="1"/>
          </p:nvPr>
        </p:nvSpPr>
        <p:spPr/>
        <p:txBody>
          <a:bodyPr/>
          <a:lstStyle/>
          <a:p>
            <a:r>
              <a:rPr lang="en-US" dirty="0"/>
              <a:t>Most BOPs cover these property loss exposures:</a:t>
            </a:r>
          </a:p>
          <a:p>
            <a:r>
              <a:rPr lang="en-US" dirty="0"/>
              <a:t>Buildings</a:t>
            </a:r>
          </a:p>
          <a:p>
            <a:r>
              <a:rPr lang="en-US" dirty="0"/>
              <a:t>Business personal property</a:t>
            </a:r>
          </a:p>
          <a:p>
            <a:r>
              <a:rPr lang="en-US" dirty="0"/>
              <a:t>Personal property of others</a:t>
            </a:r>
          </a:p>
          <a:p>
            <a:r>
              <a:rPr lang="en-US" dirty="0"/>
              <a:t>Business income and extra expense </a:t>
            </a:r>
          </a:p>
        </p:txBody>
      </p:sp>
    </p:spTree>
    <p:extLst>
      <p:ext uri="{BB962C8B-B14F-4D97-AF65-F5344CB8AC3E}">
        <p14:creationId xmlns:p14="http://schemas.microsoft.com/office/powerpoint/2010/main" val="188850164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E1C1-831D-39CE-524F-5CC7B1FE975B}"/>
              </a:ext>
            </a:extLst>
          </p:cNvPr>
          <p:cNvSpPr>
            <a:spLocks noGrp="1"/>
          </p:cNvSpPr>
          <p:nvPr>
            <p:ph type="title"/>
          </p:nvPr>
        </p:nvSpPr>
        <p:spPr/>
        <p:txBody>
          <a:bodyPr/>
          <a:lstStyle/>
          <a:p>
            <a:r>
              <a:rPr lang="en-US" dirty="0"/>
              <a:t>What a BOP Covers</a:t>
            </a:r>
          </a:p>
        </p:txBody>
      </p:sp>
      <p:sp>
        <p:nvSpPr>
          <p:cNvPr id="3" name="Content Placeholder 2">
            <a:extLst>
              <a:ext uri="{FF2B5EF4-FFF2-40B4-BE49-F238E27FC236}">
                <a16:creationId xmlns:a16="http://schemas.microsoft.com/office/drawing/2014/main" id="{52D37FB8-C447-1FE7-EC7A-A15777CFAA3F}"/>
              </a:ext>
            </a:extLst>
          </p:cNvPr>
          <p:cNvSpPr>
            <a:spLocks noGrp="1"/>
          </p:cNvSpPr>
          <p:nvPr>
            <p:ph idx="1"/>
          </p:nvPr>
        </p:nvSpPr>
        <p:spPr/>
        <p:txBody>
          <a:bodyPr>
            <a:normAutofit fontScale="85000" lnSpcReduction="20000"/>
          </a:bodyPr>
          <a:lstStyle/>
          <a:p>
            <a:r>
              <a:rPr lang="en-US" dirty="0"/>
              <a:t>Most will also cover these liability loss exposures: </a:t>
            </a:r>
          </a:p>
          <a:p>
            <a:r>
              <a:rPr lang="en-US" dirty="0"/>
              <a:t>Premises and operations liability</a:t>
            </a:r>
          </a:p>
          <a:p>
            <a:r>
              <a:rPr lang="en-US" dirty="0"/>
              <a:t>Products and completed operations liability</a:t>
            </a:r>
          </a:p>
          <a:p>
            <a:r>
              <a:rPr lang="en-US" dirty="0"/>
              <a:t>Contractual liability</a:t>
            </a:r>
          </a:p>
          <a:p>
            <a:r>
              <a:rPr lang="en-US" dirty="0"/>
              <a:t>Personal and advertising injury liability </a:t>
            </a:r>
          </a:p>
          <a:p>
            <a:endParaRPr lang="en-US" dirty="0"/>
          </a:p>
          <a:p>
            <a:r>
              <a:rPr lang="en-US" dirty="0"/>
              <a:t>Additionally, BOPs often provide coverage for these loss exposures:</a:t>
            </a:r>
          </a:p>
          <a:p>
            <a:r>
              <a:rPr lang="en-US" dirty="0"/>
              <a:t>Employee dishonesty</a:t>
            </a:r>
          </a:p>
          <a:p>
            <a:r>
              <a:rPr lang="en-US" dirty="0"/>
              <a:t>Theft of money and securities</a:t>
            </a:r>
          </a:p>
          <a:p>
            <a:r>
              <a:rPr lang="en-US" dirty="0"/>
              <a:t>Forgery and Alteration</a:t>
            </a:r>
          </a:p>
          <a:p>
            <a:r>
              <a:rPr lang="en-US" dirty="0"/>
              <a:t>Equipment breakdown</a:t>
            </a:r>
          </a:p>
        </p:txBody>
      </p:sp>
    </p:spTree>
    <p:extLst>
      <p:ext uri="{BB962C8B-B14F-4D97-AF65-F5344CB8AC3E}">
        <p14:creationId xmlns:p14="http://schemas.microsoft.com/office/powerpoint/2010/main" val="2129751512"/>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B582-4192-D154-0FDC-7040C5E3AA9D}"/>
              </a:ext>
            </a:extLst>
          </p:cNvPr>
          <p:cNvSpPr>
            <a:spLocks noGrp="1"/>
          </p:cNvSpPr>
          <p:nvPr>
            <p:ph type="title"/>
          </p:nvPr>
        </p:nvSpPr>
        <p:spPr/>
        <p:txBody>
          <a:bodyPr/>
          <a:lstStyle/>
          <a:p>
            <a:r>
              <a:rPr lang="en-US" dirty="0"/>
              <a:t>Some things BOPs Do NOT cover</a:t>
            </a:r>
          </a:p>
        </p:txBody>
      </p:sp>
      <p:sp>
        <p:nvSpPr>
          <p:cNvPr id="3" name="Content Placeholder 2">
            <a:extLst>
              <a:ext uri="{FF2B5EF4-FFF2-40B4-BE49-F238E27FC236}">
                <a16:creationId xmlns:a16="http://schemas.microsoft.com/office/drawing/2014/main" id="{50706EFE-33E1-EEF1-CAFD-369B080972E0}"/>
              </a:ext>
            </a:extLst>
          </p:cNvPr>
          <p:cNvSpPr>
            <a:spLocks noGrp="1"/>
          </p:cNvSpPr>
          <p:nvPr>
            <p:ph idx="1"/>
          </p:nvPr>
        </p:nvSpPr>
        <p:spPr/>
        <p:txBody>
          <a:bodyPr>
            <a:normAutofit lnSpcReduction="10000"/>
          </a:bodyPr>
          <a:lstStyle/>
          <a:p>
            <a:r>
              <a:rPr lang="en-US" dirty="0"/>
              <a:t>An insured business with one or more autos would likely need to purchase a commercial auto policy in additional to a </a:t>
            </a:r>
          </a:p>
          <a:p>
            <a:pPr marL="0" indent="0">
              <a:buNone/>
            </a:pPr>
            <a:endParaRPr lang="en-US" dirty="0"/>
          </a:p>
          <a:p>
            <a:r>
              <a:rPr lang="en-US" dirty="0"/>
              <a:t>Coverage for hired and non-owned, such as a rental car, as well as a variety of other coverages, can be added to the BOP by endorsement</a:t>
            </a:r>
          </a:p>
          <a:p>
            <a:r>
              <a:rPr lang="en-US" dirty="0"/>
              <a:t>Does Not include workers compensation, professional liability or health and disability coverage</a:t>
            </a:r>
          </a:p>
          <a:p>
            <a:r>
              <a:rPr lang="en-US" dirty="0"/>
              <a:t>While the BOP is an effective package policy, a business owner should make sure their small business and midsize business customers understand that they need additional policies</a:t>
            </a:r>
          </a:p>
        </p:txBody>
      </p:sp>
    </p:spTree>
    <p:extLst>
      <p:ext uri="{BB962C8B-B14F-4D97-AF65-F5344CB8AC3E}">
        <p14:creationId xmlns:p14="http://schemas.microsoft.com/office/powerpoint/2010/main" val="23597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77693-5046-8526-69A8-C70011B760A1}"/>
              </a:ext>
            </a:extLst>
          </p:cNvPr>
          <p:cNvSpPr>
            <a:spLocks noGrp="1"/>
          </p:cNvSpPr>
          <p:nvPr>
            <p:ph type="title"/>
          </p:nvPr>
        </p:nvSpPr>
        <p:spPr/>
        <p:txBody>
          <a:bodyPr/>
          <a:lstStyle/>
          <a:p>
            <a:r>
              <a:rPr lang="en-US" dirty="0"/>
              <a:t>Why do businesses need insurance?</a:t>
            </a:r>
          </a:p>
        </p:txBody>
      </p:sp>
      <p:sp>
        <p:nvSpPr>
          <p:cNvPr id="3" name="Content Placeholder 2">
            <a:extLst>
              <a:ext uri="{FF2B5EF4-FFF2-40B4-BE49-F238E27FC236}">
                <a16:creationId xmlns:a16="http://schemas.microsoft.com/office/drawing/2014/main" id="{82DFC9A3-2696-7EC1-1835-9F049A718CD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77849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4917-E440-044A-A4CA-BF342DFFCDC4}"/>
              </a:ext>
            </a:extLst>
          </p:cNvPr>
          <p:cNvSpPr>
            <a:spLocks noGrp="1"/>
          </p:cNvSpPr>
          <p:nvPr>
            <p:ph type="title"/>
          </p:nvPr>
        </p:nvSpPr>
        <p:spPr/>
        <p:txBody>
          <a:bodyPr/>
          <a:lstStyle/>
          <a:p>
            <a:r>
              <a:rPr lang="en-US" dirty="0"/>
              <a:t>Continuing and Extra Expenses </a:t>
            </a:r>
          </a:p>
        </p:txBody>
      </p:sp>
      <p:sp>
        <p:nvSpPr>
          <p:cNvPr id="3" name="Content Placeholder 2">
            <a:extLst>
              <a:ext uri="{FF2B5EF4-FFF2-40B4-BE49-F238E27FC236}">
                <a16:creationId xmlns:a16="http://schemas.microsoft.com/office/drawing/2014/main" id="{B9AB9E63-C6F9-FC13-6638-B7EC96AAAE35}"/>
              </a:ext>
            </a:extLst>
          </p:cNvPr>
          <p:cNvSpPr>
            <a:spLocks noGrp="1"/>
          </p:cNvSpPr>
          <p:nvPr>
            <p:ph idx="1"/>
          </p:nvPr>
        </p:nvSpPr>
        <p:spPr/>
        <p:txBody>
          <a:bodyPr>
            <a:normAutofit fontScale="92500" lnSpcReduction="20000"/>
          </a:bodyPr>
          <a:lstStyle/>
          <a:p>
            <a:r>
              <a:rPr lang="en-US" dirty="0"/>
              <a:t>A key part of a business income loss are any continuing and extra expenses that the organization incurs while business is interrupted </a:t>
            </a:r>
          </a:p>
          <a:p>
            <a:r>
              <a:rPr lang="en-US" dirty="0"/>
              <a:t>Continuing expenses are often things like payroll of key employees, debt repayments, taxes and insurance premiums that must continue to be paid during an interruption </a:t>
            </a:r>
          </a:p>
          <a:p>
            <a:r>
              <a:rPr lang="en-US" dirty="0"/>
              <a:t>Extra expenses are those that are paid in addition to continuing expenses for the purpose of mitigating the effects of a business interruption </a:t>
            </a:r>
          </a:p>
          <a:p>
            <a:r>
              <a:rPr lang="en-US" dirty="0"/>
              <a:t>For example, the organization may need to rent temporary space to continue operations and then pay employees over time to set up that space </a:t>
            </a:r>
          </a:p>
          <a:p>
            <a:r>
              <a:rPr lang="en-US" dirty="0"/>
              <a:t>An organizations continuing and extra expenses must be considered to determine it’s true business income loss </a:t>
            </a:r>
          </a:p>
        </p:txBody>
      </p:sp>
    </p:spTree>
    <p:extLst>
      <p:ext uri="{BB962C8B-B14F-4D97-AF65-F5344CB8AC3E}">
        <p14:creationId xmlns:p14="http://schemas.microsoft.com/office/powerpoint/2010/main" val="324059870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905B-9A76-84BD-7570-9A40BD45DD76}"/>
              </a:ext>
            </a:extLst>
          </p:cNvPr>
          <p:cNvSpPr>
            <a:spLocks noGrp="1"/>
          </p:cNvSpPr>
          <p:nvPr>
            <p:ph type="title"/>
          </p:nvPr>
        </p:nvSpPr>
        <p:spPr/>
        <p:txBody>
          <a:bodyPr/>
          <a:lstStyle/>
          <a:p>
            <a:r>
              <a:rPr lang="en-US" dirty="0"/>
              <a:t>Components of a BOP</a:t>
            </a:r>
          </a:p>
        </p:txBody>
      </p:sp>
      <p:sp>
        <p:nvSpPr>
          <p:cNvPr id="3" name="Content Placeholder 2">
            <a:extLst>
              <a:ext uri="{FF2B5EF4-FFF2-40B4-BE49-F238E27FC236}">
                <a16:creationId xmlns:a16="http://schemas.microsoft.com/office/drawing/2014/main" id="{779D8BD8-554E-6DA5-D76A-AEE11BC4DDED}"/>
              </a:ext>
            </a:extLst>
          </p:cNvPr>
          <p:cNvSpPr>
            <a:spLocks noGrp="1"/>
          </p:cNvSpPr>
          <p:nvPr>
            <p:ph idx="1"/>
          </p:nvPr>
        </p:nvSpPr>
        <p:spPr/>
        <p:txBody>
          <a:bodyPr/>
          <a:lstStyle/>
          <a:p>
            <a:r>
              <a:rPr lang="en-US" b="1" dirty="0"/>
              <a:t>Business Owners Policy Declarations: </a:t>
            </a:r>
            <a:br>
              <a:rPr lang="en-US" dirty="0"/>
            </a:br>
            <a:r>
              <a:rPr lang="en-US" dirty="0"/>
              <a:t>Name</a:t>
            </a:r>
            <a:br>
              <a:rPr lang="en-US" dirty="0"/>
            </a:br>
            <a:r>
              <a:rPr lang="en-US" dirty="0"/>
              <a:t>Location</a:t>
            </a:r>
            <a:br>
              <a:rPr lang="en-US" dirty="0"/>
            </a:br>
            <a:r>
              <a:rPr lang="en-US" dirty="0"/>
              <a:t>Limits of Coverage</a:t>
            </a:r>
          </a:p>
          <a:p>
            <a:r>
              <a:rPr lang="en-US" b="1" dirty="0"/>
              <a:t>Business Owners Coverage Form: </a:t>
            </a:r>
            <a:br>
              <a:rPr lang="en-US" dirty="0"/>
            </a:br>
            <a:r>
              <a:rPr lang="en-US" dirty="0"/>
              <a:t>Section I – Property </a:t>
            </a:r>
            <a:br>
              <a:rPr lang="en-US" dirty="0"/>
            </a:br>
            <a:r>
              <a:rPr lang="en-US" dirty="0"/>
              <a:t>Section II – Liability </a:t>
            </a:r>
            <a:br>
              <a:rPr lang="en-US" dirty="0"/>
            </a:br>
            <a:r>
              <a:rPr lang="en-US" dirty="0"/>
              <a:t>Section III – Common Policy Conditions</a:t>
            </a:r>
          </a:p>
          <a:p>
            <a:r>
              <a:rPr lang="en-US" b="1" dirty="0"/>
              <a:t>Endorsements: </a:t>
            </a:r>
            <a:r>
              <a:rPr lang="en-US" dirty="0"/>
              <a:t>To help tailor a BOP’s coverage to the insured’s specific needs</a:t>
            </a:r>
          </a:p>
          <a:p>
            <a:endParaRPr lang="en-US" dirty="0"/>
          </a:p>
        </p:txBody>
      </p:sp>
    </p:spTree>
    <p:extLst>
      <p:ext uri="{BB962C8B-B14F-4D97-AF65-F5344CB8AC3E}">
        <p14:creationId xmlns:p14="http://schemas.microsoft.com/office/powerpoint/2010/main" val="55939942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FFB1E-3A40-5B6B-313E-EF5586CB3DE6}"/>
              </a:ext>
            </a:extLst>
          </p:cNvPr>
          <p:cNvSpPr>
            <a:spLocks noGrp="1"/>
          </p:cNvSpPr>
          <p:nvPr>
            <p:ph type="title"/>
          </p:nvPr>
        </p:nvSpPr>
        <p:spPr/>
        <p:txBody>
          <a:bodyPr/>
          <a:lstStyle/>
          <a:p>
            <a:r>
              <a:rPr lang="en-US" dirty="0"/>
              <a:t>Advantages of the BOP</a:t>
            </a:r>
          </a:p>
        </p:txBody>
      </p:sp>
      <p:sp>
        <p:nvSpPr>
          <p:cNvPr id="3" name="Content Placeholder 2">
            <a:extLst>
              <a:ext uri="{FF2B5EF4-FFF2-40B4-BE49-F238E27FC236}">
                <a16:creationId xmlns:a16="http://schemas.microsoft.com/office/drawing/2014/main" id="{13997086-C023-2700-AA8A-EA0C14977860}"/>
              </a:ext>
            </a:extLst>
          </p:cNvPr>
          <p:cNvSpPr>
            <a:spLocks noGrp="1"/>
          </p:cNvSpPr>
          <p:nvPr>
            <p:ph idx="1"/>
          </p:nvPr>
        </p:nvSpPr>
        <p:spPr/>
        <p:txBody>
          <a:bodyPr>
            <a:normAutofit fontScale="77500" lnSpcReduction="20000"/>
          </a:bodyPr>
          <a:lstStyle/>
          <a:p>
            <a:r>
              <a:rPr lang="en-US" dirty="0"/>
              <a:t>A BOP provides an insured’s business with the property and liability coverages they will likely need in a single policy so that insureds do not have to individually select each one</a:t>
            </a:r>
          </a:p>
          <a:p>
            <a:r>
              <a:rPr lang="en-US" dirty="0"/>
              <a:t>This improves the quality of coverage</a:t>
            </a:r>
          </a:p>
          <a:p>
            <a:r>
              <a:rPr lang="en-US" dirty="0"/>
              <a:t>It means fewer coverage gaps and duplicate coverages</a:t>
            </a:r>
          </a:p>
          <a:p>
            <a:r>
              <a:rPr lang="en-US" dirty="0"/>
              <a:t>With only one businessowners policy, insureds pay only one premium have one renewal date</a:t>
            </a:r>
          </a:p>
          <a:p>
            <a:r>
              <a:rPr lang="en-US" dirty="0"/>
              <a:t>For insurers, BOPs provide an opportunity to reduce administrative costs, such as billing and underwriting, by packaging several coverages into one policy.</a:t>
            </a:r>
          </a:p>
          <a:p>
            <a:r>
              <a:rPr lang="en-US" dirty="0"/>
              <a:t>Packaging policies also allows an insurer to reduce adverse selection, which is the tendency of those most likely to experience loss to be the most likely to purchase insurance. </a:t>
            </a:r>
          </a:p>
          <a:p>
            <a:r>
              <a:rPr lang="en-US" dirty="0"/>
              <a:t>Reducing costs and adverse selection often allows an insurer to offer lower premiums to remain more competitive in the market </a:t>
            </a:r>
          </a:p>
        </p:txBody>
      </p:sp>
    </p:spTree>
    <p:extLst>
      <p:ext uri="{BB962C8B-B14F-4D97-AF65-F5344CB8AC3E}">
        <p14:creationId xmlns:p14="http://schemas.microsoft.com/office/powerpoint/2010/main" val="277331373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3F665-CAD3-F713-3F09-B52B26C807AB}"/>
              </a:ext>
            </a:extLst>
          </p:cNvPr>
          <p:cNvSpPr>
            <a:spLocks noGrp="1"/>
          </p:cNvSpPr>
          <p:nvPr>
            <p:ph type="title"/>
          </p:nvPr>
        </p:nvSpPr>
        <p:spPr/>
        <p:txBody>
          <a:bodyPr/>
          <a:lstStyle/>
          <a:p>
            <a:r>
              <a:rPr lang="en-US" dirty="0"/>
              <a:t>Review Exploring the BOP</a:t>
            </a:r>
          </a:p>
        </p:txBody>
      </p:sp>
      <p:sp>
        <p:nvSpPr>
          <p:cNvPr id="3" name="Content Placeholder 2">
            <a:extLst>
              <a:ext uri="{FF2B5EF4-FFF2-40B4-BE49-F238E27FC236}">
                <a16:creationId xmlns:a16="http://schemas.microsoft.com/office/drawing/2014/main" id="{021C9F1D-2FC0-B629-34B3-086DB0484EDD}"/>
              </a:ext>
            </a:extLst>
          </p:cNvPr>
          <p:cNvSpPr>
            <a:spLocks noGrp="1"/>
          </p:cNvSpPr>
          <p:nvPr>
            <p:ph idx="1"/>
          </p:nvPr>
        </p:nvSpPr>
        <p:spPr/>
        <p:txBody>
          <a:bodyPr/>
          <a:lstStyle/>
          <a:p>
            <a:r>
              <a:rPr lang="en-US" dirty="0"/>
              <a:t>A BOP covers both property and liability loss exposures</a:t>
            </a:r>
          </a:p>
          <a:p>
            <a:r>
              <a:rPr lang="en-US" dirty="0"/>
              <a:t>Familiarity with these coverages is necessary to understand which businesses the BOP is best suited for </a:t>
            </a:r>
          </a:p>
          <a:p>
            <a:r>
              <a:rPr lang="en-US" dirty="0"/>
              <a:t>The BOP is an attractive coverage solution for small and mid sized businesses because it offers comprehensive coverage in a single policy</a:t>
            </a:r>
          </a:p>
          <a:p>
            <a:r>
              <a:rPr lang="en-US" dirty="0"/>
              <a:t>It also has benefits for insurers, largely because of its streamlined processing and policy servicing</a:t>
            </a:r>
          </a:p>
        </p:txBody>
      </p:sp>
    </p:spTree>
    <p:extLst>
      <p:ext uri="{BB962C8B-B14F-4D97-AF65-F5344CB8AC3E}">
        <p14:creationId xmlns:p14="http://schemas.microsoft.com/office/powerpoint/2010/main" val="79359389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78742-26EE-4BDC-03A5-5289B1FCF2D9}"/>
              </a:ext>
            </a:extLst>
          </p:cNvPr>
          <p:cNvSpPr>
            <a:spLocks noGrp="1"/>
          </p:cNvSpPr>
          <p:nvPr>
            <p:ph type="title"/>
          </p:nvPr>
        </p:nvSpPr>
        <p:spPr/>
        <p:txBody>
          <a:bodyPr/>
          <a:lstStyle/>
          <a:p>
            <a:r>
              <a:rPr lang="en-US" dirty="0"/>
              <a:t>BOP Property Coverage Scenario </a:t>
            </a:r>
          </a:p>
        </p:txBody>
      </p:sp>
      <p:sp>
        <p:nvSpPr>
          <p:cNvPr id="3" name="Content Placeholder 2">
            <a:extLst>
              <a:ext uri="{FF2B5EF4-FFF2-40B4-BE49-F238E27FC236}">
                <a16:creationId xmlns:a16="http://schemas.microsoft.com/office/drawing/2014/main" id="{6C6E4044-8A08-AF45-D6A8-041AC34328E3}"/>
              </a:ext>
            </a:extLst>
          </p:cNvPr>
          <p:cNvSpPr>
            <a:spLocks noGrp="1"/>
          </p:cNvSpPr>
          <p:nvPr>
            <p:ph idx="1"/>
          </p:nvPr>
        </p:nvSpPr>
        <p:spPr/>
        <p:txBody>
          <a:bodyPr>
            <a:normAutofit fontScale="62500" lnSpcReduction="20000"/>
          </a:bodyPr>
          <a:lstStyle/>
          <a:p>
            <a:r>
              <a:rPr lang="en-US" dirty="0"/>
              <a:t>Diane is owner of Home Décor, a retail store specializing in lamps, small tables, vases, picture frames and other similar household items</a:t>
            </a:r>
          </a:p>
          <a:p>
            <a:r>
              <a:rPr lang="en-US" dirty="0"/>
              <a:t>She leases 1500 square feet in a one-story shopping center, which contains a total of 6 retail stores and a restaurant</a:t>
            </a:r>
          </a:p>
          <a:p>
            <a:r>
              <a:rPr lang="en-US" dirty="0"/>
              <a:t>The store space is primarily used to display merchandise, though it has a small office and stockroom in the rear. </a:t>
            </a:r>
          </a:p>
          <a:p>
            <a:r>
              <a:rPr lang="en-US" dirty="0"/>
              <a:t>Home Décor is covered under an insurance services office </a:t>
            </a:r>
            <a:r>
              <a:rPr lang="en-US" dirty="0" err="1"/>
              <a:t>inc</a:t>
            </a:r>
            <a:r>
              <a:rPr lang="en-US" dirty="0"/>
              <a:t>, businessowners policy or an ISO BOP. </a:t>
            </a:r>
          </a:p>
          <a:p>
            <a:r>
              <a:rPr lang="en-US" dirty="0"/>
              <a:t>Diane’s agent has recommended this approach because the BOP provides all the coverage Diane requires at a reasonable premium</a:t>
            </a:r>
          </a:p>
          <a:p>
            <a:r>
              <a:rPr lang="en-US" dirty="0"/>
              <a:t>Home Décor has a $100,000 limit of insurance for its business personal property, subject to a $500 deductible </a:t>
            </a:r>
          </a:p>
          <a:p>
            <a:r>
              <a:rPr lang="en-US" dirty="0"/>
              <a:t>The Policy period runs from July 1</a:t>
            </a:r>
            <a:r>
              <a:rPr lang="en-US" baseline="30000" dirty="0"/>
              <a:t>st</a:t>
            </a:r>
            <a:r>
              <a:rPr lang="en-US" dirty="0"/>
              <a:t> of this year to July 1</a:t>
            </a:r>
            <a:r>
              <a:rPr lang="en-US" baseline="30000" dirty="0"/>
              <a:t>st</a:t>
            </a:r>
            <a:r>
              <a:rPr lang="en-US" dirty="0"/>
              <a:t> of next year. </a:t>
            </a:r>
          </a:p>
          <a:p>
            <a:r>
              <a:rPr lang="en-US" dirty="0"/>
              <a:t>Late on the night of October 4</a:t>
            </a:r>
            <a:r>
              <a:rPr lang="en-US" baseline="30000" dirty="0"/>
              <a:t>th</a:t>
            </a:r>
            <a:r>
              <a:rPr lang="en-US" dirty="0"/>
              <a:t> this year, an electrical fire started in an adjoining store. The fire spread to Diane’s store and caused considerable damage. She had just completed a display of new items, including a line of popular collectibles. The fire also damaged a new sign attached to the building over the front door. Diane’s agent helped her promptly notify her insurer of the loss and determine what property was damaged and the value of each piece of damage property   </a:t>
            </a:r>
          </a:p>
        </p:txBody>
      </p:sp>
    </p:spTree>
    <p:extLst>
      <p:ext uri="{BB962C8B-B14F-4D97-AF65-F5344CB8AC3E}">
        <p14:creationId xmlns:p14="http://schemas.microsoft.com/office/powerpoint/2010/main" val="405584771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E9360-581F-E999-D345-12AAAB32944A}"/>
              </a:ext>
            </a:extLst>
          </p:cNvPr>
          <p:cNvSpPr>
            <a:spLocks noGrp="1"/>
          </p:cNvSpPr>
          <p:nvPr>
            <p:ph type="title"/>
          </p:nvPr>
        </p:nvSpPr>
        <p:spPr/>
        <p:txBody>
          <a:bodyPr/>
          <a:lstStyle/>
          <a:p>
            <a:r>
              <a:rPr lang="en-US" dirty="0"/>
              <a:t>BOP Property Coverage Scenario </a:t>
            </a:r>
          </a:p>
        </p:txBody>
      </p:sp>
      <p:pic>
        <p:nvPicPr>
          <p:cNvPr id="7" name="Content Placeholder 6">
            <a:extLst>
              <a:ext uri="{FF2B5EF4-FFF2-40B4-BE49-F238E27FC236}">
                <a16:creationId xmlns:a16="http://schemas.microsoft.com/office/drawing/2014/main" id="{6704501A-591C-B219-4604-0341B1D8E18B}"/>
              </a:ext>
            </a:extLst>
          </p:cNvPr>
          <p:cNvPicPr>
            <a:picLocks noGrp="1" noChangeAspect="1"/>
          </p:cNvPicPr>
          <p:nvPr>
            <p:ph idx="1"/>
          </p:nvPr>
        </p:nvPicPr>
        <p:blipFill>
          <a:blip r:embed="rId2"/>
          <a:stretch>
            <a:fillRect/>
          </a:stretch>
        </p:blipFill>
        <p:spPr>
          <a:xfrm>
            <a:off x="2089994" y="1585823"/>
            <a:ext cx="6697544" cy="4485942"/>
          </a:xfrm>
        </p:spPr>
      </p:pic>
    </p:spTree>
    <p:extLst>
      <p:ext uri="{BB962C8B-B14F-4D97-AF65-F5344CB8AC3E}">
        <p14:creationId xmlns:p14="http://schemas.microsoft.com/office/powerpoint/2010/main" val="266954874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DED7-444D-F550-0F3E-6C519F039FF5}"/>
              </a:ext>
            </a:extLst>
          </p:cNvPr>
          <p:cNvSpPr>
            <a:spLocks noGrp="1"/>
          </p:cNvSpPr>
          <p:nvPr>
            <p:ph type="title"/>
          </p:nvPr>
        </p:nvSpPr>
        <p:spPr/>
        <p:txBody>
          <a:bodyPr/>
          <a:lstStyle/>
          <a:p>
            <a:r>
              <a:rPr lang="en-US" dirty="0"/>
              <a:t>What is Covered by a BOP?</a:t>
            </a:r>
          </a:p>
        </p:txBody>
      </p:sp>
      <p:sp>
        <p:nvSpPr>
          <p:cNvPr id="3" name="Content Placeholder 2">
            <a:extLst>
              <a:ext uri="{FF2B5EF4-FFF2-40B4-BE49-F238E27FC236}">
                <a16:creationId xmlns:a16="http://schemas.microsoft.com/office/drawing/2014/main" id="{3984A288-6390-D0BE-A183-66D34C541D86}"/>
              </a:ext>
            </a:extLst>
          </p:cNvPr>
          <p:cNvSpPr>
            <a:spLocks noGrp="1"/>
          </p:cNvSpPr>
          <p:nvPr>
            <p:ph idx="1"/>
          </p:nvPr>
        </p:nvSpPr>
        <p:spPr/>
        <p:txBody>
          <a:bodyPr>
            <a:normAutofit fontScale="85000" lnSpcReduction="20000"/>
          </a:bodyPr>
          <a:lstStyle/>
          <a:p>
            <a:r>
              <a:rPr lang="en-US" dirty="0"/>
              <a:t>The definition of a building is not restricted to a structure with 4 walls and a roof</a:t>
            </a:r>
          </a:p>
          <a:p>
            <a:r>
              <a:rPr lang="en-US" dirty="0"/>
              <a:t>Any structure at the insured premises, such as covered parking that is not surrounded by walls, is considered a building</a:t>
            </a:r>
          </a:p>
          <a:p>
            <a:r>
              <a:rPr lang="en-US" dirty="0"/>
              <a:t>In addition to structures, the BOP covers completed additions, fixtures, including outdoor fixtures such as lights, permanently installed equipment, such as heating and cooling systems or cooking equipment and the insured’s personal property, such as office equipment </a:t>
            </a:r>
          </a:p>
          <a:p>
            <a:r>
              <a:rPr lang="en-US" dirty="0"/>
              <a:t>The Insurance Services Office Inc (ISO) BOP also covers property of others that a business may have possession of, such as items being cleaned, altered or repaired. </a:t>
            </a:r>
          </a:p>
          <a:p>
            <a:r>
              <a:rPr lang="en-US" dirty="0"/>
              <a:t>Property that isn’t covered includes aircraft, money and securities, contraband items and so forth</a:t>
            </a:r>
          </a:p>
          <a:p>
            <a:r>
              <a:rPr lang="en-US" dirty="0"/>
              <a:t>Optional coverages and endorsements may be available to fill some of the gaps in coverage though </a:t>
            </a:r>
          </a:p>
        </p:txBody>
      </p:sp>
    </p:spTree>
    <p:extLst>
      <p:ext uri="{BB962C8B-B14F-4D97-AF65-F5344CB8AC3E}">
        <p14:creationId xmlns:p14="http://schemas.microsoft.com/office/powerpoint/2010/main" val="221686110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A8638-1D2A-2656-D5AB-19295C495AAD}"/>
              </a:ext>
            </a:extLst>
          </p:cNvPr>
          <p:cNvSpPr>
            <a:spLocks noGrp="1"/>
          </p:cNvSpPr>
          <p:nvPr>
            <p:ph type="title"/>
          </p:nvPr>
        </p:nvSpPr>
        <p:spPr/>
        <p:txBody>
          <a:bodyPr/>
          <a:lstStyle/>
          <a:p>
            <a:r>
              <a:rPr lang="en-US" dirty="0"/>
              <a:t>Scenario Check Your Understanding</a:t>
            </a:r>
          </a:p>
        </p:txBody>
      </p:sp>
      <p:sp>
        <p:nvSpPr>
          <p:cNvPr id="3" name="Content Placeholder 2">
            <a:extLst>
              <a:ext uri="{FF2B5EF4-FFF2-40B4-BE49-F238E27FC236}">
                <a16:creationId xmlns:a16="http://schemas.microsoft.com/office/drawing/2014/main" id="{33901AE9-F8BA-EE89-528C-446A61430E7D}"/>
              </a:ext>
            </a:extLst>
          </p:cNvPr>
          <p:cNvSpPr>
            <a:spLocks noGrp="1"/>
          </p:cNvSpPr>
          <p:nvPr>
            <p:ph idx="1"/>
          </p:nvPr>
        </p:nvSpPr>
        <p:spPr/>
        <p:txBody>
          <a:bodyPr/>
          <a:lstStyle/>
          <a:p>
            <a:r>
              <a:rPr lang="en-US" dirty="0"/>
              <a:t>Assume Diane had a refrigerator in her back office for personal snacks and refreshments. Would its loss in the fire be covered by her BOP? </a:t>
            </a:r>
          </a:p>
          <a:p>
            <a:r>
              <a:rPr lang="en-US" dirty="0"/>
              <a:t>Because the refrigerator is included in the definitions for both buildings and business personal property and it not excluded as property not covered, its loss would be covered </a:t>
            </a:r>
          </a:p>
        </p:txBody>
      </p:sp>
    </p:spTree>
    <p:extLst>
      <p:ext uri="{BB962C8B-B14F-4D97-AF65-F5344CB8AC3E}">
        <p14:creationId xmlns:p14="http://schemas.microsoft.com/office/powerpoint/2010/main" val="123676121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18BE-BEC0-DB5E-23A0-4B0E3A3979DC}"/>
              </a:ext>
            </a:extLst>
          </p:cNvPr>
          <p:cNvSpPr>
            <a:spLocks noGrp="1"/>
          </p:cNvSpPr>
          <p:nvPr>
            <p:ph type="title"/>
          </p:nvPr>
        </p:nvSpPr>
        <p:spPr/>
        <p:txBody>
          <a:bodyPr/>
          <a:lstStyle/>
          <a:p>
            <a:r>
              <a:rPr lang="en-US" dirty="0"/>
              <a:t>Exclusions</a:t>
            </a:r>
          </a:p>
        </p:txBody>
      </p:sp>
      <p:sp>
        <p:nvSpPr>
          <p:cNvPr id="3" name="Content Placeholder 2">
            <a:extLst>
              <a:ext uri="{FF2B5EF4-FFF2-40B4-BE49-F238E27FC236}">
                <a16:creationId xmlns:a16="http://schemas.microsoft.com/office/drawing/2014/main" id="{2D50045C-36F3-F2C4-633D-5531C42EF93B}"/>
              </a:ext>
            </a:extLst>
          </p:cNvPr>
          <p:cNvSpPr>
            <a:spLocks noGrp="1"/>
          </p:cNvSpPr>
          <p:nvPr>
            <p:ph idx="1"/>
          </p:nvPr>
        </p:nvSpPr>
        <p:spPr/>
        <p:txBody>
          <a:bodyPr/>
          <a:lstStyle/>
          <a:p>
            <a:r>
              <a:rPr lang="en-US" dirty="0"/>
              <a:t>Like all policies, the BOP property policy specifies causes of loss that limit or exclude coverage </a:t>
            </a:r>
          </a:p>
          <a:p>
            <a:r>
              <a:rPr lang="en-US" dirty="0"/>
              <a:t>Examples: Cost of necessary upgrades due to local ordinances, Earthquakes, Nuclear Hazards, Loss of Utility services, War and Water damage </a:t>
            </a:r>
          </a:p>
          <a:p>
            <a:r>
              <a:rPr lang="en-US" dirty="0"/>
              <a:t>For Example, if a nearby river flooded the street on which Diane’s store is located, her losses would not be covered by her BOP</a:t>
            </a:r>
          </a:p>
          <a:p>
            <a:r>
              <a:rPr lang="en-US" dirty="0"/>
              <a:t>None of these exclusions apply to Diane’s fire loss</a:t>
            </a:r>
          </a:p>
        </p:txBody>
      </p:sp>
    </p:spTree>
    <p:extLst>
      <p:ext uri="{BB962C8B-B14F-4D97-AF65-F5344CB8AC3E}">
        <p14:creationId xmlns:p14="http://schemas.microsoft.com/office/powerpoint/2010/main" val="201222498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B2AED-6153-854B-A62E-075D381242ED}"/>
              </a:ext>
            </a:extLst>
          </p:cNvPr>
          <p:cNvSpPr>
            <a:spLocks noGrp="1"/>
          </p:cNvSpPr>
          <p:nvPr>
            <p:ph type="title"/>
          </p:nvPr>
        </p:nvSpPr>
        <p:spPr/>
        <p:txBody>
          <a:bodyPr/>
          <a:lstStyle/>
          <a:p>
            <a:r>
              <a:rPr lang="en-US" dirty="0"/>
              <a:t>What would be covered by Diane’s BOP?</a:t>
            </a:r>
          </a:p>
        </p:txBody>
      </p:sp>
      <p:sp>
        <p:nvSpPr>
          <p:cNvPr id="3" name="Content Placeholder 2">
            <a:extLst>
              <a:ext uri="{FF2B5EF4-FFF2-40B4-BE49-F238E27FC236}">
                <a16:creationId xmlns:a16="http://schemas.microsoft.com/office/drawing/2014/main" id="{2199E611-D8D2-40DE-92D9-EB7EE3924A13}"/>
              </a:ext>
            </a:extLst>
          </p:cNvPr>
          <p:cNvSpPr>
            <a:spLocks noGrp="1"/>
          </p:cNvSpPr>
          <p:nvPr>
            <p:ph idx="1"/>
          </p:nvPr>
        </p:nvSpPr>
        <p:spPr/>
        <p:txBody>
          <a:bodyPr/>
          <a:lstStyle/>
          <a:p>
            <a:r>
              <a:rPr lang="en-US" dirty="0"/>
              <a:t>Diane’s Car would NOT be covered</a:t>
            </a:r>
          </a:p>
          <a:p>
            <a:r>
              <a:rPr lang="en-US" dirty="0"/>
              <a:t>Diane’s Store Cash would NOT be covered</a:t>
            </a:r>
          </a:p>
          <a:p>
            <a:r>
              <a:rPr lang="en-US" dirty="0"/>
              <a:t>Diane’s Computer WOULD be covered</a:t>
            </a:r>
          </a:p>
          <a:p>
            <a:r>
              <a:rPr lang="en-US" dirty="0"/>
              <a:t>Diane’s Store Inventory WOULD be covered </a:t>
            </a:r>
          </a:p>
        </p:txBody>
      </p:sp>
    </p:spTree>
    <p:extLst>
      <p:ext uri="{BB962C8B-B14F-4D97-AF65-F5344CB8AC3E}">
        <p14:creationId xmlns:p14="http://schemas.microsoft.com/office/powerpoint/2010/main" val="314990749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26A66-BD50-80A6-9290-045ADEA13829}"/>
              </a:ext>
            </a:extLst>
          </p:cNvPr>
          <p:cNvSpPr>
            <a:spLocks noGrp="1"/>
          </p:cNvSpPr>
          <p:nvPr>
            <p:ph type="title"/>
          </p:nvPr>
        </p:nvSpPr>
        <p:spPr/>
        <p:txBody>
          <a:bodyPr/>
          <a:lstStyle/>
          <a:p>
            <a:r>
              <a:rPr lang="en-US" dirty="0"/>
              <a:t>Calculating the Coverage</a:t>
            </a:r>
          </a:p>
        </p:txBody>
      </p:sp>
      <p:sp>
        <p:nvSpPr>
          <p:cNvPr id="3" name="Content Placeholder 2">
            <a:extLst>
              <a:ext uri="{FF2B5EF4-FFF2-40B4-BE49-F238E27FC236}">
                <a16:creationId xmlns:a16="http://schemas.microsoft.com/office/drawing/2014/main" id="{D6757258-63F3-4E51-E562-50B4BEBBD2AA}"/>
              </a:ext>
            </a:extLst>
          </p:cNvPr>
          <p:cNvSpPr>
            <a:spLocks noGrp="1"/>
          </p:cNvSpPr>
          <p:nvPr>
            <p:ph idx="1"/>
          </p:nvPr>
        </p:nvSpPr>
        <p:spPr/>
        <p:txBody>
          <a:bodyPr>
            <a:normAutofit lnSpcReduction="10000"/>
          </a:bodyPr>
          <a:lstStyle/>
          <a:p>
            <a:r>
              <a:rPr lang="en-US" dirty="0"/>
              <a:t>For Diane’s Loss, we would examine the list of damages and determine whether the damaged property is covered. </a:t>
            </a:r>
          </a:p>
          <a:p>
            <a:r>
              <a:rPr lang="en-US" dirty="0"/>
              <a:t>Based on this review, you determine that the new merchandise in the store, any fixtures or displays Diane installed that are part of the building, and the front exterior show window are covered under the policy as business personal property</a:t>
            </a:r>
          </a:p>
          <a:p>
            <a:r>
              <a:rPr lang="en-US" dirty="0"/>
              <a:t>Her personal computer and the sing hung outside of her store would also be covered</a:t>
            </a:r>
          </a:p>
          <a:p>
            <a:r>
              <a:rPr lang="en-US" dirty="0"/>
              <a:t>The business income coverage provided by most BOPs also includes ordinary payroll expenses for employee other than officers, directors, department managers, or employees under contract for up to 60 days </a:t>
            </a:r>
          </a:p>
        </p:txBody>
      </p:sp>
    </p:spTree>
    <p:extLst>
      <p:ext uri="{BB962C8B-B14F-4D97-AF65-F5344CB8AC3E}">
        <p14:creationId xmlns:p14="http://schemas.microsoft.com/office/powerpoint/2010/main" val="2308332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77984-066E-4FD8-C41B-87984E71CC97}"/>
              </a:ext>
            </a:extLst>
          </p:cNvPr>
          <p:cNvSpPr>
            <a:spLocks noGrp="1"/>
          </p:cNvSpPr>
          <p:nvPr>
            <p:ph type="title"/>
          </p:nvPr>
        </p:nvSpPr>
        <p:spPr/>
        <p:txBody>
          <a:bodyPr/>
          <a:lstStyle/>
          <a:p>
            <a:r>
              <a:rPr lang="en-US" dirty="0"/>
              <a:t>Examples of Possible Continuing Expenses</a:t>
            </a:r>
          </a:p>
        </p:txBody>
      </p:sp>
      <p:sp>
        <p:nvSpPr>
          <p:cNvPr id="3" name="Content Placeholder 2">
            <a:extLst>
              <a:ext uri="{FF2B5EF4-FFF2-40B4-BE49-F238E27FC236}">
                <a16:creationId xmlns:a16="http://schemas.microsoft.com/office/drawing/2014/main" id="{A06F5564-F601-CBAC-BFF4-C2B91EC7FC10}"/>
              </a:ext>
            </a:extLst>
          </p:cNvPr>
          <p:cNvSpPr>
            <a:spLocks noGrp="1"/>
          </p:cNvSpPr>
          <p:nvPr>
            <p:ph idx="1"/>
          </p:nvPr>
        </p:nvSpPr>
        <p:spPr/>
        <p:txBody>
          <a:bodyPr>
            <a:normAutofit fontScale="92500"/>
          </a:bodyPr>
          <a:lstStyle/>
          <a:p>
            <a:r>
              <a:rPr lang="en-US" dirty="0"/>
              <a:t>Payroll – While not every employee may need to be retained or paid during a business interruption, chances are that several key employees will need to remain on the payroll </a:t>
            </a:r>
          </a:p>
          <a:p>
            <a:r>
              <a:rPr lang="en-US" dirty="0"/>
              <a:t>Utilities – The company will use a nominal amount of electricity, water, or communication services during an interruption </a:t>
            </a:r>
          </a:p>
          <a:p>
            <a:r>
              <a:rPr lang="en-US" dirty="0"/>
              <a:t>Lease or Rental – The company may still need to make rent or lease payments during an interruption </a:t>
            </a:r>
          </a:p>
          <a:p>
            <a:r>
              <a:rPr lang="en-US" dirty="0"/>
              <a:t>Taxes -Property and payroll taxes usually continue during an interruption </a:t>
            </a:r>
          </a:p>
          <a:p>
            <a:r>
              <a:rPr lang="en-US" dirty="0"/>
              <a:t>Insurance – The company may still need to make insurance premium payments during an interruption </a:t>
            </a:r>
          </a:p>
          <a:p>
            <a:endParaRPr lang="en-US" dirty="0"/>
          </a:p>
        </p:txBody>
      </p:sp>
    </p:spTree>
    <p:extLst>
      <p:ext uri="{BB962C8B-B14F-4D97-AF65-F5344CB8AC3E}">
        <p14:creationId xmlns:p14="http://schemas.microsoft.com/office/powerpoint/2010/main" val="54411376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4E8D-6F83-A201-D006-D02E762451E1}"/>
              </a:ext>
            </a:extLst>
          </p:cNvPr>
          <p:cNvSpPr>
            <a:spLocks noGrp="1"/>
          </p:cNvSpPr>
          <p:nvPr>
            <p:ph type="title"/>
          </p:nvPr>
        </p:nvSpPr>
        <p:spPr/>
        <p:txBody>
          <a:bodyPr/>
          <a:lstStyle/>
          <a:p>
            <a:r>
              <a:rPr lang="en-US" dirty="0"/>
              <a:t>Calculating the Coverage </a:t>
            </a:r>
          </a:p>
        </p:txBody>
      </p:sp>
      <p:sp>
        <p:nvSpPr>
          <p:cNvPr id="3" name="Content Placeholder 2">
            <a:extLst>
              <a:ext uri="{FF2B5EF4-FFF2-40B4-BE49-F238E27FC236}">
                <a16:creationId xmlns:a16="http://schemas.microsoft.com/office/drawing/2014/main" id="{45E0C2B0-73E5-5698-CD80-179D050E1BCD}"/>
              </a:ext>
            </a:extLst>
          </p:cNvPr>
          <p:cNvSpPr>
            <a:spLocks noGrp="1"/>
          </p:cNvSpPr>
          <p:nvPr>
            <p:ph idx="1"/>
          </p:nvPr>
        </p:nvSpPr>
        <p:spPr/>
        <p:txBody>
          <a:bodyPr>
            <a:normAutofit fontScale="85000" lnSpcReduction="20000"/>
          </a:bodyPr>
          <a:lstStyle/>
          <a:p>
            <a:r>
              <a:rPr lang="en-US" dirty="0"/>
              <a:t>Diane is listing the total damage to merchandise on display and in storage as $105,000</a:t>
            </a:r>
          </a:p>
          <a:p>
            <a:r>
              <a:rPr lang="en-US" dirty="0"/>
              <a:t>Because this is more than the $100,000 personal property limit and is not a matter of seasonal inventory increase, only $100,000 will be covered</a:t>
            </a:r>
          </a:p>
          <a:p>
            <a:r>
              <a:rPr lang="en-US" dirty="0"/>
              <a:t>Diane’s computer equipment in office will be covered for $3,500</a:t>
            </a:r>
          </a:p>
          <a:p>
            <a:r>
              <a:rPr lang="en-US" dirty="0"/>
              <a:t>The damage to the outdoor sign attached to the building was $1,200</a:t>
            </a:r>
          </a:p>
          <a:p>
            <a:r>
              <a:rPr lang="en-US" dirty="0"/>
              <a:t>Because the ISO BOP has $1,000 per outdoor sign in any one occurrence, the insurer will pay only $1,000 for damage to Diane’s sign</a:t>
            </a:r>
          </a:p>
          <a:p>
            <a:r>
              <a:rPr lang="en-US" dirty="0"/>
              <a:t>The exterior glass will be covered at replacement cost, which is $500</a:t>
            </a:r>
          </a:p>
          <a:p>
            <a:r>
              <a:rPr lang="en-US" dirty="0"/>
              <a:t>The insurer will pay the full $17,000 for loss of business income, as well as the ordinary payroll expenses of $2,800</a:t>
            </a:r>
          </a:p>
          <a:p>
            <a:r>
              <a:rPr lang="en-US" dirty="0"/>
              <a:t>After removing Diane’s $500 deductible from her total covered losses, she would receive $124,300 in damages </a:t>
            </a:r>
          </a:p>
        </p:txBody>
      </p:sp>
    </p:spTree>
    <p:extLst>
      <p:ext uri="{BB962C8B-B14F-4D97-AF65-F5344CB8AC3E}">
        <p14:creationId xmlns:p14="http://schemas.microsoft.com/office/powerpoint/2010/main" val="38071533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0A1A8-F3A8-EAE8-B499-8FC0AB6AAF57}"/>
              </a:ext>
            </a:extLst>
          </p:cNvPr>
          <p:cNvSpPr>
            <a:spLocks noGrp="1"/>
          </p:cNvSpPr>
          <p:nvPr>
            <p:ph type="title"/>
          </p:nvPr>
        </p:nvSpPr>
        <p:spPr/>
        <p:txBody>
          <a:bodyPr/>
          <a:lstStyle/>
          <a:p>
            <a:r>
              <a:rPr lang="en-US" dirty="0"/>
              <a:t>Calculating the Coverage </a:t>
            </a:r>
          </a:p>
        </p:txBody>
      </p:sp>
      <p:pic>
        <p:nvPicPr>
          <p:cNvPr id="7" name="Content Placeholder 6">
            <a:extLst>
              <a:ext uri="{FF2B5EF4-FFF2-40B4-BE49-F238E27FC236}">
                <a16:creationId xmlns:a16="http://schemas.microsoft.com/office/drawing/2014/main" id="{F6D0F3A1-8069-3D0F-4D96-50516ACA06B2}"/>
              </a:ext>
            </a:extLst>
          </p:cNvPr>
          <p:cNvPicPr>
            <a:picLocks noGrp="1" noChangeAspect="1"/>
          </p:cNvPicPr>
          <p:nvPr>
            <p:ph idx="1"/>
          </p:nvPr>
        </p:nvPicPr>
        <p:blipFill>
          <a:blip r:embed="rId2"/>
          <a:stretch>
            <a:fillRect/>
          </a:stretch>
        </p:blipFill>
        <p:spPr>
          <a:xfrm>
            <a:off x="3436188" y="1592909"/>
            <a:ext cx="5319624" cy="4816770"/>
          </a:xfrm>
        </p:spPr>
      </p:pic>
    </p:spTree>
    <p:extLst>
      <p:ext uri="{BB962C8B-B14F-4D97-AF65-F5344CB8AC3E}">
        <p14:creationId xmlns:p14="http://schemas.microsoft.com/office/powerpoint/2010/main" val="278531896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7C891-204F-6F15-52A9-9FA15E234C0B}"/>
              </a:ext>
            </a:extLst>
          </p:cNvPr>
          <p:cNvSpPr>
            <a:spLocks noGrp="1"/>
          </p:cNvSpPr>
          <p:nvPr>
            <p:ph type="title"/>
          </p:nvPr>
        </p:nvSpPr>
        <p:spPr/>
        <p:txBody>
          <a:bodyPr/>
          <a:lstStyle/>
          <a:p>
            <a:r>
              <a:rPr lang="en-US" dirty="0"/>
              <a:t>BOP Coverages Review</a:t>
            </a:r>
          </a:p>
        </p:txBody>
      </p:sp>
      <p:sp>
        <p:nvSpPr>
          <p:cNvPr id="3" name="Content Placeholder 2">
            <a:extLst>
              <a:ext uri="{FF2B5EF4-FFF2-40B4-BE49-F238E27FC236}">
                <a16:creationId xmlns:a16="http://schemas.microsoft.com/office/drawing/2014/main" id="{9B31905E-A30B-2516-8A55-AC9D1BD5AFBB}"/>
              </a:ext>
            </a:extLst>
          </p:cNvPr>
          <p:cNvSpPr>
            <a:spLocks noGrp="1"/>
          </p:cNvSpPr>
          <p:nvPr>
            <p:ph idx="1"/>
          </p:nvPr>
        </p:nvSpPr>
        <p:spPr/>
        <p:txBody>
          <a:bodyPr/>
          <a:lstStyle/>
          <a:p>
            <a:r>
              <a:rPr lang="en-US" dirty="0"/>
              <a:t>The BOP provides coverages for property, as well as business income and payroll, making it uniquely suited to meet the property coverage needs of small to midsize businesses</a:t>
            </a:r>
          </a:p>
        </p:txBody>
      </p:sp>
    </p:spTree>
    <p:extLst>
      <p:ext uri="{BB962C8B-B14F-4D97-AF65-F5344CB8AC3E}">
        <p14:creationId xmlns:p14="http://schemas.microsoft.com/office/powerpoint/2010/main" val="275237576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6063D-C235-24FC-C247-3442C48BC9D8}"/>
              </a:ext>
            </a:extLst>
          </p:cNvPr>
          <p:cNvSpPr>
            <a:spLocks noGrp="1"/>
          </p:cNvSpPr>
          <p:nvPr>
            <p:ph type="title"/>
          </p:nvPr>
        </p:nvSpPr>
        <p:spPr/>
        <p:txBody>
          <a:bodyPr/>
          <a:lstStyle/>
          <a:p>
            <a:r>
              <a:rPr lang="en-US" dirty="0"/>
              <a:t>BOP Liability Coverage Scenario</a:t>
            </a:r>
          </a:p>
        </p:txBody>
      </p:sp>
      <p:sp>
        <p:nvSpPr>
          <p:cNvPr id="3" name="Content Placeholder 2">
            <a:extLst>
              <a:ext uri="{FF2B5EF4-FFF2-40B4-BE49-F238E27FC236}">
                <a16:creationId xmlns:a16="http://schemas.microsoft.com/office/drawing/2014/main" id="{BC12E10D-2139-D9C0-44E5-3047DE102C8E}"/>
              </a:ext>
            </a:extLst>
          </p:cNvPr>
          <p:cNvSpPr>
            <a:spLocks noGrp="1"/>
          </p:cNvSpPr>
          <p:nvPr>
            <p:ph idx="1"/>
          </p:nvPr>
        </p:nvSpPr>
        <p:spPr/>
        <p:txBody>
          <a:bodyPr/>
          <a:lstStyle/>
          <a:p>
            <a:r>
              <a:rPr lang="en-US" dirty="0"/>
              <a:t>A businessowners policy, or BOP, imposes two distinct duties on the insurer: to pay damages on behalf of the insured and to defend the insured against suit seeking covered damages </a:t>
            </a:r>
          </a:p>
          <a:p>
            <a:r>
              <a:rPr lang="en-US" dirty="0"/>
              <a:t>To understand how a BOP’s liability coverage might apply, it’s helpful to work through the details of a typical liability case</a:t>
            </a:r>
          </a:p>
        </p:txBody>
      </p:sp>
    </p:spTree>
    <p:extLst>
      <p:ext uri="{BB962C8B-B14F-4D97-AF65-F5344CB8AC3E}">
        <p14:creationId xmlns:p14="http://schemas.microsoft.com/office/powerpoint/2010/main" val="101346012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E6597-56DD-165F-B635-13ADC550FA50}"/>
              </a:ext>
            </a:extLst>
          </p:cNvPr>
          <p:cNvSpPr>
            <a:spLocks noGrp="1"/>
          </p:cNvSpPr>
          <p:nvPr>
            <p:ph type="title"/>
          </p:nvPr>
        </p:nvSpPr>
        <p:spPr/>
        <p:txBody>
          <a:bodyPr/>
          <a:lstStyle/>
          <a:p>
            <a:r>
              <a:rPr lang="en-US" dirty="0"/>
              <a:t>BOP Liability Coverage Scenario</a:t>
            </a:r>
          </a:p>
        </p:txBody>
      </p:sp>
      <p:sp>
        <p:nvSpPr>
          <p:cNvPr id="3" name="Content Placeholder 2">
            <a:extLst>
              <a:ext uri="{FF2B5EF4-FFF2-40B4-BE49-F238E27FC236}">
                <a16:creationId xmlns:a16="http://schemas.microsoft.com/office/drawing/2014/main" id="{3ED26372-C16F-FC48-7B58-60DC241615F9}"/>
              </a:ext>
            </a:extLst>
          </p:cNvPr>
          <p:cNvSpPr>
            <a:spLocks noGrp="1"/>
          </p:cNvSpPr>
          <p:nvPr>
            <p:ph idx="1"/>
          </p:nvPr>
        </p:nvSpPr>
        <p:spPr/>
        <p:txBody>
          <a:bodyPr/>
          <a:lstStyle/>
          <a:p>
            <a:r>
              <a:rPr lang="en-US" dirty="0"/>
              <a:t>A janitor working at Best Sleep Motel or BSM, accidentally dropped a lit cigarette on a pile of rags and started a fire</a:t>
            </a:r>
          </a:p>
          <a:p>
            <a:r>
              <a:rPr lang="en-US" dirty="0"/>
              <a:t>Carol, a guest at the motel, inhaled smoke and toxic fume as she made her way out of the building. She was admitted to the hospital for 3 days and subsequently received follow-up care from a private physician. Carol later sued BSM for medical treatment, loss of income and pain and suffering </a:t>
            </a:r>
          </a:p>
        </p:txBody>
      </p:sp>
    </p:spTree>
    <p:extLst>
      <p:ext uri="{BB962C8B-B14F-4D97-AF65-F5344CB8AC3E}">
        <p14:creationId xmlns:p14="http://schemas.microsoft.com/office/powerpoint/2010/main" val="274795037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276A-FD5F-D903-1548-F628202C5D2C}"/>
              </a:ext>
            </a:extLst>
          </p:cNvPr>
          <p:cNvSpPr>
            <a:spLocks noGrp="1"/>
          </p:cNvSpPr>
          <p:nvPr>
            <p:ph type="title"/>
          </p:nvPr>
        </p:nvSpPr>
        <p:spPr/>
        <p:txBody>
          <a:bodyPr/>
          <a:lstStyle/>
          <a:p>
            <a:r>
              <a:rPr lang="en-US" dirty="0"/>
              <a:t>BOP Business Liability Coverage</a:t>
            </a:r>
          </a:p>
        </p:txBody>
      </p:sp>
      <p:sp>
        <p:nvSpPr>
          <p:cNvPr id="3" name="Content Placeholder 2">
            <a:extLst>
              <a:ext uri="{FF2B5EF4-FFF2-40B4-BE49-F238E27FC236}">
                <a16:creationId xmlns:a16="http://schemas.microsoft.com/office/drawing/2014/main" id="{6F4B5979-AEE9-90CB-6DCF-9C82C4F61011}"/>
              </a:ext>
            </a:extLst>
          </p:cNvPr>
          <p:cNvSpPr>
            <a:spLocks noGrp="1"/>
          </p:cNvSpPr>
          <p:nvPr>
            <p:ph idx="1"/>
          </p:nvPr>
        </p:nvSpPr>
        <p:spPr/>
        <p:txBody>
          <a:bodyPr>
            <a:normAutofit fontScale="85000" lnSpcReduction="20000"/>
          </a:bodyPr>
          <a:lstStyle/>
          <a:p>
            <a:r>
              <a:rPr lang="en-US" dirty="0"/>
              <a:t>For an Insurer to be obligated to pay damages under a BOP Liability claim, 3 conditions must be met. </a:t>
            </a:r>
          </a:p>
          <a:p>
            <a:r>
              <a:rPr lang="en-US" dirty="0"/>
              <a:t>1. The insured must be legally obligated to pay the damages</a:t>
            </a:r>
          </a:p>
          <a:p>
            <a:r>
              <a:rPr lang="en-US" dirty="0"/>
              <a:t>2. The damages must result from bodily injury, property damage, or personal and advertising injury</a:t>
            </a:r>
          </a:p>
          <a:p>
            <a:r>
              <a:rPr lang="en-US" dirty="0"/>
              <a:t>3. The policy must apply to the occurrence</a:t>
            </a:r>
            <a:br>
              <a:rPr lang="en-US" dirty="0"/>
            </a:br>
            <a:endParaRPr lang="en-US" dirty="0"/>
          </a:p>
          <a:p>
            <a:r>
              <a:rPr lang="en-US" dirty="0"/>
              <a:t>Additionally, the occurrence must:</a:t>
            </a:r>
          </a:p>
          <a:p>
            <a:r>
              <a:rPr lang="en-US" dirty="0"/>
              <a:t>1. Take place during the policy period</a:t>
            </a:r>
          </a:p>
          <a:p>
            <a:r>
              <a:rPr lang="en-US" dirty="0"/>
              <a:t>2. Within the policy’s coverage territory </a:t>
            </a:r>
            <a:br>
              <a:rPr lang="en-US" dirty="0"/>
            </a:br>
            <a:endParaRPr lang="en-US" dirty="0"/>
          </a:p>
          <a:p>
            <a:r>
              <a:rPr lang="en-US" dirty="0"/>
              <a:t>The Insured must have not known about the incident before the policy went into effect </a:t>
            </a:r>
          </a:p>
        </p:txBody>
      </p:sp>
    </p:spTree>
    <p:extLst>
      <p:ext uri="{BB962C8B-B14F-4D97-AF65-F5344CB8AC3E}">
        <p14:creationId xmlns:p14="http://schemas.microsoft.com/office/powerpoint/2010/main" val="79228190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EA3B2-EA3D-64CF-A41C-D0614D4DA8A7}"/>
              </a:ext>
            </a:extLst>
          </p:cNvPr>
          <p:cNvSpPr>
            <a:spLocks noGrp="1"/>
          </p:cNvSpPr>
          <p:nvPr>
            <p:ph type="title"/>
          </p:nvPr>
        </p:nvSpPr>
        <p:spPr/>
        <p:txBody>
          <a:bodyPr/>
          <a:lstStyle/>
          <a:p>
            <a:r>
              <a:rPr lang="en-US" dirty="0"/>
              <a:t>BOP Business Liability Coverage</a:t>
            </a:r>
          </a:p>
        </p:txBody>
      </p:sp>
      <p:sp>
        <p:nvSpPr>
          <p:cNvPr id="3" name="Content Placeholder 2">
            <a:extLst>
              <a:ext uri="{FF2B5EF4-FFF2-40B4-BE49-F238E27FC236}">
                <a16:creationId xmlns:a16="http://schemas.microsoft.com/office/drawing/2014/main" id="{411A9E62-438A-9274-FA5F-EDB29260B110}"/>
              </a:ext>
            </a:extLst>
          </p:cNvPr>
          <p:cNvSpPr>
            <a:spLocks noGrp="1"/>
          </p:cNvSpPr>
          <p:nvPr>
            <p:ph idx="1"/>
          </p:nvPr>
        </p:nvSpPr>
        <p:spPr/>
        <p:txBody>
          <a:bodyPr/>
          <a:lstStyle/>
          <a:p>
            <a:r>
              <a:rPr lang="en-US" dirty="0"/>
              <a:t>Suppose the fire occurred 3 days before BSM’s policy went into effect but was not reported until after the policy was in effect. Would the insurer still be responsible for providing a defense in the suit against BSM?</a:t>
            </a:r>
          </a:p>
          <a:p>
            <a:r>
              <a:rPr lang="en-US" dirty="0"/>
              <a:t>NO</a:t>
            </a:r>
          </a:p>
        </p:txBody>
      </p:sp>
    </p:spTree>
    <p:extLst>
      <p:ext uri="{BB962C8B-B14F-4D97-AF65-F5344CB8AC3E}">
        <p14:creationId xmlns:p14="http://schemas.microsoft.com/office/powerpoint/2010/main" val="175701251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B9E3A-44A2-4849-80E4-410150F3B561}"/>
              </a:ext>
            </a:extLst>
          </p:cNvPr>
          <p:cNvSpPr>
            <a:spLocks noGrp="1"/>
          </p:cNvSpPr>
          <p:nvPr>
            <p:ph type="title"/>
          </p:nvPr>
        </p:nvSpPr>
        <p:spPr/>
        <p:txBody>
          <a:bodyPr/>
          <a:lstStyle/>
          <a:p>
            <a:r>
              <a:rPr lang="en-US" dirty="0"/>
              <a:t>Coverage Extension – Supplementary Payments </a:t>
            </a:r>
          </a:p>
        </p:txBody>
      </p:sp>
      <p:sp>
        <p:nvSpPr>
          <p:cNvPr id="3" name="Content Placeholder 2">
            <a:extLst>
              <a:ext uri="{FF2B5EF4-FFF2-40B4-BE49-F238E27FC236}">
                <a16:creationId xmlns:a16="http://schemas.microsoft.com/office/drawing/2014/main" id="{D8CB84D3-9487-A9B7-6DA0-B3130DB0F61B}"/>
              </a:ext>
            </a:extLst>
          </p:cNvPr>
          <p:cNvSpPr>
            <a:spLocks noGrp="1"/>
          </p:cNvSpPr>
          <p:nvPr>
            <p:ph idx="1"/>
          </p:nvPr>
        </p:nvSpPr>
        <p:spPr/>
        <p:txBody>
          <a:bodyPr/>
          <a:lstStyle/>
          <a:p>
            <a:r>
              <a:rPr lang="en-US" dirty="0"/>
              <a:t>The BOP’s supplementary payments cover defense costs and other claims expenses the insurer agrees to pay in addition to the damages payable under the BOP’s liability coverage </a:t>
            </a:r>
          </a:p>
          <a:p>
            <a:r>
              <a:rPr lang="en-US" dirty="0"/>
              <a:t>Generally, these payments are for costs such as court fees, bail bonds and prejudgment interest, which is interest that may accrue on damages before a judgement has been rendered</a:t>
            </a:r>
          </a:p>
        </p:txBody>
      </p:sp>
    </p:spTree>
    <p:extLst>
      <p:ext uri="{BB962C8B-B14F-4D97-AF65-F5344CB8AC3E}">
        <p14:creationId xmlns:p14="http://schemas.microsoft.com/office/powerpoint/2010/main" val="35086335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B3246-14DE-F266-17DF-1EE311B8777C}"/>
              </a:ext>
            </a:extLst>
          </p:cNvPr>
          <p:cNvSpPr>
            <a:spLocks noGrp="1"/>
          </p:cNvSpPr>
          <p:nvPr>
            <p:ph type="title"/>
          </p:nvPr>
        </p:nvSpPr>
        <p:spPr/>
        <p:txBody>
          <a:bodyPr/>
          <a:lstStyle/>
          <a:p>
            <a:r>
              <a:rPr lang="en-US" dirty="0"/>
              <a:t>Medical Expenses Coverage</a:t>
            </a:r>
          </a:p>
        </p:txBody>
      </p:sp>
      <p:sp>
        <p:nvSpPr>
          <p:cNvPr id="3" name="Content Placeholder 2">
            <a:extLst>
              <a:ext uri="{FF2B5EF4-FFF2-40B4-BE49-F238E27FC236}">
                <a16:creationId xmlns:a16="http://schemas.microsoft.com/office/drawing/2014/main" id="{33EC36D9-BFF2-E299-7133-3E750F5F2076}"/>
              </a:ext>
            </a:extLst>
          </p:cNvPr>
          <p:cNvSpPr>
            <a:spLocks noGrp="1"/>
          </p:cNvSpPr>
          <p:nvPr>
            <p:ph idx="1"/>
          </p:nvPr>
        </p:nvSpPr>
        <p:spPr/>
        <p:txBody>
          <a:bodyPr/>
          <a:lstStyle/>
          <a:p>
            <a:r>
              <a:rPr lang="en-US" dirty="0"/>
              <a:t>The medical expenses coverage that most BOPs offer cover small, reasonable claims for eligible injured persons ( not employees’ medical services, such as first aid administered at the time of an accident) whether or not the insured is legally liable for them</a:t>
            </a:r>
          </a:p>
          <a:p>
            <a:r>
              <a:rPr lang="en-US" dirty="0"/>
              <a:t>In the Best Sleep Motel scenario, this coverage might apply to a guest who filed a claim for minor burns suffered in the fire that did not require hospitalization</a:t>
            </a:r>
          </a:p>
          <a:p>
            <a:r>
              <a:rPr lang="en-US" dirty="0"/>
              <a:t>Most BOPs require that several conditions be met before payment is made pertaining to where and when the occurrence happened, among other requirements</a:t>
            </a:r>
          </a:p>
        </p:txBody>
      </p:sp>
    </p:spTree>
    <p:extLst>
      <p:ext uri="{BB962C8B-B14F-4D97-AF65-F5344CB8AC3E}">
        <p14:creationId xmlns:p14="http://schemas.microsoft.com/office/powerpoint/2010/main" val="48804870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DCA24-F80C-8892-E5BE-09F314EB668D}"/>
              </a:ext>
            </a:extLst>
          </p:cNvPr>
          <p:cNvSpPr>
            <a:spLocks noGrp="1"/>
          </p:cNvSpPr>
          <p:nvPr>
            <p:ph type="title"/>
          </p:nvPr>
        </p:nvSpPr>
        <p:spPr/>
        <p:txBody>
          <a:bodyPr/>
          <a:lstStyle/>
          <a:p>
            <a:r>
              <a:rPr lang="en-US" dirty="0"/>
              <a:t>Coverage Example</a:t>
            </a:r>
          </a:p>
        </p:txBody>
      </p:sp>
      <p:sp>
        <p:nvSpPr>
          <p:cNvPr id="3" name="Content Placeholder 2">
            <a:extLst>
              <a:ext uri="{FF2B5EF4-FFF2-40B4-BE49-F238E27FC236}">
                <a16:creationId xmlns:a16="http://schemas.microsoft.com/office/drawing/2014/main" id="{DC41C61D-82C8-D9AE-1E26-4E25702D21EC}"/>
              </a:ext>
            </a:extLst>
          </p:cNvPr>
          <p:cNvSpPr>
            <a:spLocks noGrp="1"/>
          </p:cNvSpPr>
          <p:nvPr>
            <p:ph idx="1"/>
          </p:nvPr>
        </p:nvSpPr>
        <p:spPr/>
        <p:txBody>
          <a:bodyPr/>
          <a:lstStyle/>
          <a:p>
            <a:r>
              <a:rPr lang="en-US" dirty="0"/>
              <a:t>Carol sued BSM for damages resulting from the injuries she sustained while staying there the night of the fire. The court awarded Carol a judgement for $490,000 for medical costs. In addition, the court awarded pre-judgement interest of $5,000 against the motel.</a:t>
            </a:r>
          </a:p>
          <a:p>
            <a:r>
              <a:rPr lang="en-US" b="1" dirty="0"/>
              <a:t>Coverage Extension – Supplementary Payments </a:t>
            </a:r>
            <a:r>
              <a:rPr lang="en-US" dirty="0"/>
              <a:t>would cover the prejudgment interest </a:t>
            </a:r>
          </a:p>
        </p:txBody>
      </p:sp>
    </p:spTree>
    <p:extLst>
      <p:ext uri="{BB962C8B-B14F-4D97-AF65-F5344CB8AC3E}">
        <p14:creationId xmlns:p14="http://schemas.microsoft.com/office/powerpoint/2010/main" val="2691390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E0FD5-EB3F-FA2B-6BA4-BB89A8BC1F3A}"/>
              </a:ext>
            </a:extLst>
          </p:cNvPr>
          <p:cNvSpPr>
            <a:spLocks noGrp="1"/>
          </p:cNvSpPr>
          <p:nvPr>
            <p:ph type="title"/>
          </p:nvPr>
        </p:nvSpPr>
        <p:spPr/>
        <p:txBody>
          <a:bodyPr/>
          <a:lstStyle/>
          <a:p>
            <a:r>
              <a:rPr lang="en-US" dirty="0"/>
              <a:t>Examples of Possible Extra Expenses </a:t>
            </a:r>
          </a:p>
        </p:txBody>
      </p:sp>
      <p:sp>
        <p:nvSpPr>
          <p:cNvPr id="3" name="Content Placeholder 2">
            <a:extLst>
              <a:ext uri="{FF2B5EF4-FFF2-40B4-BE49-F238E27FC236}">
                <a16:creationId xmlns:a16="http://schemas.microsoft.com/office/drawing/2014/main" id="{6A02E3AE-3E4A-2016-FC7B-CACF83902D69}"/>
              </a:ext>
            </a:extLst>
          </p:cNvPr>
          <p:cNvSpPr>
            <a:spLocks noGrp="1"/>
          </p:cNvSpPr>
          <p:nvPr>
            <p:ph idx="1"/>
          </p:nvPr>
        </p:nvSpPr>
        <p:spPr/>
        <p:txBody>
          <a:bodyPr/>
          <a:lstStyle/>
          <a:p>
            <a:r>
              <a:rPr lang="en-US" dirty="0"/>
              <a:t>Relocation – A company may need to rent a temporary space to continue operating and pay for moving services to help with the relocation </a:t>
            </a:r>
          </a:p>
          <a:p>
            <a:r>
              <a:rPr lang="en-US" dirty="0"/>
              <a:t>Utilities – A company may have to pay for utilities at a second location to continue operation </a:t>
            </a:r>
          </a:p>
          <a:p>
            <a:r>
              <a:rPr lang="en-US" dirty="0"/>
              <a:t>Payroll – A company may have to pay employees overtime to facilitate a relocation, cleanup, or restocking </a:t>
            </a:r>
          </a:p>
          <a:p>
            <a:r>
              <a:rPr lang="en-US" dirty="0"/>
              <a:t>Equipment- A company may have to rent or purchase additional equipment to continue operations </a:t>
            </a:r>
          </a:p>
        </p:txBody>
      </p:sp>
    </p:spTree>
    <p:extLst>
      <p:ext uri="{BB962C8B-B14F-4D97-AF65-F5344CB8AC3E}">
        <p14:creationId xmlns:p14="http://schemas.microsoft.com/office/powerpoint/2010/main" val="80734319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AADA-8397-330F-AADB-074E99988AB0}"/>
              </a:ext>
            </a:extLst>
          </p:cNvPr>
          <p:cNvSpPr>
            <a:spLocks noGrp="1"/>
          </p:cNvSpPr>
          <p:nvPr>
            <p:ph type="title"/>
          </p:nvPr>
        </p:nvSpPr>
        <p:spPr/>
        <p:txBody>
          <a:bodyPr/>
          <a:lstStyle/>
          <a:p>
            <a:r>
              <a:rPr lang="en-US" dirty="0"/>
              <a:t>Who is an Insured?</a:t>
            </a:r>
          </a:p>
        </p:txBody>
      </p:sp>
      <p:sp>
        <p:nvSpPr>
          <p:cNvPr id="3" name="Content Placeholder 2">
            <a:extLst>
              <a:ext uri="{FF2B5EF4-FFF2-40B4-BE49-F238E27FC236}">
                <a16:creationId xmlns:a16="http://schemas.microsoft.com/office/drawing/2014/main" id="{8C6F472A-DADA-CEE6-E6A9-5C7852E3AB56}"/>
              </a:ext>
            </a:extLst>
          </p:cNvPr>
          <p:cNvSpPr>
            <a:spLocks noGrp="1"/>
          </p:cNvSpPr>
          <p:nvPr>
            <p:ph idx="1"/>
          </p:nvPr>
        </p:nvSpPr>
        <p:spPr/>
        <p:txBody>
          <a:bodyPr/>
          <a:lstStyle/>
          <a:p>
            <a:r>
              <a:rPr lang="en-US" dirty="0"/>
              <a:t>Aide from the parties named in the declarations, other people and entities connected with the named insured may be covered. The BOP’s provisions for who is covered as an insured are fairly broad, so be sure to check the provisions of any company specific BOP you work with</a:t>
            </a:r>
          </a:p>
        </p:txBody>
      </p:sp>
    </p:spTree>
    <p:extLst>
      <p:ext uri="{BB962C8B-B14F-4D97-AF65-F5344CB8AC3E}">
        <p14:creationId xmlns:p14="http://schemas.microsoft.com/office/powerpoint/2010/main" val="1532996680"/>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9929-E61B-D518-7D48-1618D431004E}"/>
              </a:ext>
            </a:extLst>
          </p:cNvPr>
          <p:cNvSpPr>
            <a:spLocks noGrp="1"/>
          </p:cNvSpPr>
          <p:nvPr>
            <p:ph type="title"/>
          </p:nvPr>
        </p:nvSpPr>
        <p:spPr/>
        <p:txBody>
          <a:bodyPr/>
          <a:lstStyle/>
          <a:p>
            <a:r>
              <a:rPr lang="en-US" dirty="0"/>
              <a:t>Who is an Insured?</a:t>
            </a:r>
          </a:p>
        </p:txBody>
      </p:sp>
      <p:sp>
        <p:nvSpPr>
          <p:cNvPr id="3" name="Content Placeholder 2">
            <a:extLst>
              <a:ext uri="{FF2B5EF4-FFF2-40B4-BE49-F238E27FC236}">
                <a16:creationId xmlns:a16="http://schemas.microsoft.com/office/drawing/2014/main" id="{27410501-EE91-402F-4E9F-DC1E839196B0}"/>
              </a:ext>
            </a:extLst>
          </p:cNvPr>
          <p:cNvSpPr>
            <a:spLocks noGrp="1"/>
          </p:cNvSpPr>
          <p:nvPr>
            <p:ph idx="1"/>
          </p:nvPr>
        </p:nvSpPr>
        <p:spPr/>
        <p:txBody>
          <a:bodyPr/>
          <a:lstStyle/>
          <a:p>
            <a:r>
              <a:rPr lang="en-US" dirty="0"/>
              <a:t>If the named insured is a </a:t>
            </a:r>
            <a:r>
              <a:rPr lang="en-US" b="1" dirty="0"/>
              <a:t>sole proprietor</a:t>
            </a:r>
            <a:r>
              <a:rPr lang="en-US" dirty="0"/>
              <a:t>, then that person and his or her spouse are covered for actions that concern the business. For instance, if the husband of a hardware-store owner works in the store on weekends, he would qualify as an insured for any claims that arise from his activities related to the business </a:t>
            </a:r>
          </a:p>
          <a:p>
            <a:r>
              <a:rPr lang="en-US" dirty="0"/>
              <a:t>For </a:t>
            </a:r>
            <a:r>
              <a:rPr lang="en-US" b="1" dirty="0"/>
              <a:t>partnerships</a:t>
            </a:r>
            <a:r>
              <a:rPr lang="en-US" dirty="0"/>
              <a:t> and joint ventures, all partners or member and their spouses are considered insured, but only when conducting business on behalf of the partnership or joint ventures </a:t>
            </a:r>
          </a:p>
        </p:txBody>
      </p:sp>
    </p:spTree>
    <p:extLst>
      <p:ext uri="{BB962C8B-B14F-4D97-AF65-F5344CB8AC3E}">
        <p14:creationId xmlns:p14="http://schemas.microsoft.com/office/powerpoint/2010/main" val="146976631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0F58-498C-E6EB-5C58-AD25E37726A2}"/>
              </a:ext>
            </a:extLst>
          </p:cNvPr>
          <p:cNvSpPr>
            <a:spLocks noGrp="1"/>
          </p:cNvSpPr>
          <p:nvPr>
            <p:ph type="title"/>
          </p:nvPr>
        </p:nvSpPr>
        <p:spPr/>
        <p:txBody>
          <a:bodyPr/>
          <a:lstStyle/>
          <a:p>
            <a:r>
              <a:rPr lang="en-US" dirty="0"/>
              <a:t>Who is an Insured?</a:t>
            </a:r>
          </a:p>
        </p:txBody>
      </p:sp>
      <p:sp>
        <p:nvSpPr>
          <p:cNvPr id="3" name="Content Placeholder 2">
            <a:extLst>
              <a:ext uri="{FF2B5EF4-FFF2-40B4-BE49-F238E27FC236}">
                <a16:creationId xmlns:a16="http://schemas.microsoft.com/office/drawing/2014/main" id="{7C061219-A21E-1C5C-CB18-46D3454F1834}"/>
              </a:ext>
            </a:extLst>
          </p:cNvPr>
          <p:cNvSpPr>
            <a:spLocks noGrp="1"/>
          </p:cNvSpPr>
          <p:nvPr>
            <p:ph idx="1"/>
          </p:nvPr>
        </p:nvSpPr>
        <p:spPr/>
        <p:txBody>
          <a:bodyPr/>
          <a:lstStyle/>
          <a:p>
            <a:r>
              <a:rPr lang="en-US" dirty="0"/>
              <a:t>If a named insured is a </a:t>
            </a:r>
            <a:r>
              <a:rPr lang="en-US" b="1" dirty="0"/>
              <a:t>Limited Liability Company (LLC), </a:t>
            </a:r>
            <a:r>
              <a:rPr lang="en-US" dirty="0"/>
              <a:t>controlling members and managers of the business are considered insureds only when conducting business on the LLC’s behalf</a:t>
            </a:r>
          </a:p>
          <a:p>
            <a:r>
              <a:rPr lang="en-US" dirty="0"/>
              <a:t>For an organization other than a partnership, a joint venture or an LLC, </a:t>
            </a:r>
            <a:r>
              <a:rPr lang="en-US" b="1" dirty="0"/>
              <a:t>the designated organization </a:t>
            </a:r>
            <a:r>
              <a:rPr lang="en-US" dirty="0"/>
              <a:t>(such as a corporation or an association) is insured </a:t>
            </a:r>
          </a:p>
        </p:txBody>
      </p:sp>
    </p:spTree>
    <p:extLst>
      <p:ext uri="{BB962C8B-B14F-4D97-AF65-F5344CB8AC3E}">
        <p14:creationId xmlns:p14="http://schemas.microsoft.com/office/powerpoint/2010/main" val="3244158009"/>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7FDC-2F74-134F-EAA9-2B5D4562C7F8}"/>
              </a:ext>
            </a:extLst>
          </p:cNvPr>
          <p:cNvSpPr>
            <a:spLocks noGrp="1"/>
          </p:cNvSpPr>
          <p:nvPr>
            <p:ph type="title"/>
          </p:nvPr>
        </p:nvSpPr>
        <p:spPr/>
        <p:txBody>
          <a:bodyPr/>
          <a:lstStyle/>
          <a:p>
            <a:r>
              <a:rPr lang="en-US" dirty="0"/>
              <a:t>Who is Insured?</a:t>
            </a:r>
          </a:p>
        </p:txBody>
      </p:sp>
      <p:sp>
        <p:nvSpPr>
          <p:cNvPr id="3" name="Content Placeholder 2">
            <a:extLst>
              <a:ext uri="{FF2B5EF4-FFF2-40B4-BE49-F238E27FC236}">
                <a16:creationId xmlns:a16="http://schemas.microsoft.com/office/drawing/2014/main" id="{CE8ABF14-D734-0558-8052-B949E3215F19}"/>
              </a:ext>
            </a:extLst>
          </p:cNvPr>
          <p:cNvSpPr>
            <a:spLocks noGrp="1"/>
          </p:cNvSpPr>
          <p:nvPr>
            <p:ph idx="1"/>
          </p:nvPr>
        </p:nvSpPr>
        <p:spPr/>
        <p:txBody>
          <a:bodyPr>
            <a:normAutofit lnSpcReduction="10000"/>
          </a:bodyPr>
          <a:lstStyle/>
          <a:p>
            <a:r>
              <a:rPr lang="en-US" b="1" dirty="0"/>
              <a:t>Employees</a:t>
            </a:r>
            <a:r>
              <a:rPr lang="en-US" dirty="0"/>
              <a:t> – Coverage for the named insured’s employees (except executive officers and LLC managers as noted in the policy) applied when employees act within the scope of their employment or while performing duties related to the business operations. Volunteers are considered insureds when they perform duties for the named insured’s business</a:t>
            </a:r>
          </a:p>
          <a:p>
            <a:r>
              <a:rPr lang="en-US" b="1" dirty="0"/>
              <a:t>Real Estate Manger </a:t>
            </a:r>
            <a:r>
              <a:rPr lang="en-US" dirty="0"/>
              <a:t>– Any person or organization that acts as a real estate manager for the insured business is considered an insured</a:t>
            </a:r>
          </a:p>
          <a:p>
            <a:r>
              <a:rPr lang="en-US" b="1" dirty="0"/>
              <a:t>Lawyer</a:t>
            </a:r>
            <a:r>
              <a:rPr lang="en-US" dirty="0"/>
              <a:t> – If a named insured dies, insured status is granted to any legal representative having temporary custody of the named </a:t>
            </a:r>
            <a:r>
              <a:rPr lang="en-US" dirty="0" err="1"/>
              <a:t>isnured’s</a:t>
            </a:r>
            <a:r>
              <a:rPr lang="en-US" dirty="0"/>
              <a:t> property after their death</a:t>
            </a:r>
          </a:p>
        </p:txBody>
      </p:sp>
    </p:spTree>
    <p:extLst>
      <p:ext uri="{BB962C8B-B14F-4D97-AF65-F5344CB8AC3E}">
        <p14:creationId xmlns:p14="http://schemas.microsoft.com/office/powerpoint/2010/main" val="289967910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78B0-22E9-7022-6906-030991586DF9}"/>
              </a:ext>
            </a:extLst>
          </p:cNvPr>
          <p:cNvSpPr>
            <a:spLocks noGrp="1"/>
          </p:cNvSpPr>
          <p:nvPr>
            <p:ph type="title"/>
          </p:nvPr>
        </p:nvSpPr>
        <p:spPr/>
        <p:txBody>
          <a:bodyPr/>
          <a:lstStyle/>
          <a:p>
            <a:r>
              <a:rPr lang="en-US" dirty="0"/>
              <a:t>Exclusions</a:t>
            </a:r>
          </a:p>
        </p:txBody>
      </p:sp>
      <p:sp>
        <p:nvSpPr>
          <p:cNvPr id="3" name="Content Placeholder 2">
            <a:extLst>
              <a:ext uri="{FF2B5EF4-FFF2-40B4-BE49-F238E27FC236}">
                <a16:creationId xmlns:a16="http://schemas.microsoft.com/office/drawing/2014/main" id="{2EFC415B-E23A-6438-8066-CDE59FBF2322}"/>
              </a:ext>
            </a:extLst>
          </p:cNvPr>
          <p:cNvSpPr>
            <a:spLocks noGrp="1"/>
          </p:cNvSpPr>
          <p:nvPr>
            <p:ph idx="1"/>
          </p:nvPr>
        </p:nvSpPr>
        <p:spPr/>
        <p:txBody>
          <a:bodyPr>
            <a:normAutofit fontScale="92500"/>
          </a:bodyPr>
          <a:lstStyle/>
          <a:p>
            <a:r>
              <a:rPr lang="en-US" dirty="0"/>
              <a:t>Before determining whether a liability loss is covered, the BOP’s exclusions should be reviewed</a:t>
            </a:r>
            <a:br>
              <a:rPr lang="en-US" dirty="0"/>
            </a:br>
            <a:endParaRPr lang="en-US" dirty="0"/>
          </a:p>
          <a:p>
            <a:r>
              <a:rPr lang="en-US" dirty="0"/>
              <a:t>Common exclusions include: </a:t>
            </a:r>
          </a:p>
          <a:p>
            <a:r>
              <a:rPr lang="en-US" dirty="0"/>
              <a:t>Expected or intended injury</a:t>
            </a:r>
          </a:p>
          <a:p>
            <a:r>
              <a:rPr lang="en-US" dirty="0"/>
              <a:t>Liquor liability (applies to insureds who sell liquor in the course of business) </a:t>
            </a:r>
          </a:p>
          <a:p>
            <a:r>
              <a:rPr lang="en-US" dirty="0"/>
              <a:t>Criminal Acts </a:t>
            </a:r>
            <a:br>
              <a:rPr lang="en-US" dirty="0"/>
            </a:br>
            <a:endParaRPr lang="en-US" dirty="0"/>
          </a:p>
          <a:p>
            <a:r>
              <a:rPr lang="en-US" dirty="0"/>
              <a:t>Coverage forms should be reviewed with clients to determine which exclusions will most likely apply to their business practices </a:t>
            </a:r>
          </a:p>
        </p:txBody>
      </p:sp>
    </p:spTree>
    <p:extLst>
      <p:ext uri="{BB962C8B-B14F-4D97-AF65-F5344CB8AC3E}">
        <p14:creationId xmlns:p14="http://schemas.microsoft.com/office/powerpoint/2010/main" val="32121665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1E41B-2D5C-2104-3426-4D125DABE4B6}"/>
              </a:ext>
            </a:extLst>
          </p:cNvPr>
          <p:cNvSpPr>
            <a:spLocks noGrp="1"/>
          </p:cNvSpPr>
          <p:nvPr>
            <p:ph type="title"/>
          </p:nvPr>
        </p:nvSpPr>
        <p:spPr/>
        <p:txBody>
          <a:bodyPr/>
          <a:lstStyle/>
          <a:p>
            <a:r>
              <a:rPr lang="en-US" dirty="0"/>
              <a:t>Best Sleep Motel Example</a:t>
            </a:r>
          </a:p>
        </p:txBody>
      </p:sp>
      <p:sp>
        <p:nvSpPr>
          <p:cNvPr id="3" name="Content Placeholder 2">
            <a:extLst>
              <a:ext uri="{FF2B5EF4-FFF2-40B4-BE49-F238E27FC236}">
                <a16:creationId xmlns:a16="http://schemas.microsoft.com/office/drawing/2014/main" id="{737F0895-1DE0-7D73-3619-CD6F804D3577}"/>
              </a:ext>
            </a:extLst>
          </p:cNvPr>
          <p:cNvSpPr>
            <a:spLocks noGrp="1"/>
          </p:cNvSpPr>
          <p:nvPr>
            <p:ph idx="1"/>
          </p:nvPr>
        </p:nvSpPr>
        <p:spPr/>
        <p:txBody>
          <a:bodyPr/>
          <a:lstStyle/>
          <a:p>
            <a:r>
              <a:rPr lang="en-US" dirty="0"/>
              <a:t>Suppose that BSM has an on-site diner. It does not serve alcohol but allows the motel’s guests to bring their own drinks. If a guest became drunk while eating at the diner and then caused the fire that injured Carol, will the BOP’s liquor liability exclusion apply?</a:t>
            </a:r>
          </a:p>
          <a:p>
            <a:r>
              <a:rPr lang="en-US" dirty="0"/>
              <a:t>Because BSM does not sell liquor in the course of business, the liquor liability exclusion would not apply to the losses associated with the resulting fire </a:t>
            </a:r>
          </a:p>
        </p:txBody>
      </p:sp>
    </p:spTree>
    <p:extLst>
      <p:ext uri="{BB962C8B-B14F-4D97-AF65-F5344CB8AC3E}">
        <p14:creationId xmlns:p14="http://schemas.microsoft.com/office/powerpoint/2010/main" val="283760208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D267B-B74B-8062-7BA9-3DFBEDD8BBDE}"/>
              </a:ext>
            </a:extLst>
          </p:cNvPr>
          <p:cNvSpPr>
            <a:spLocks noGrp="1"/>
          </p:cNvSpPr>
          <p:nvPr>
            <p:ph type="title"/>
          </p:nvPr>
        </p:nvSpPr>
        <p:spPr/>
        <p:txBody>
          <a:bodyPr/>
          <a:lstStyle/>
          <a:p>
            <a:r>
              <a:rPr lang="en-US" dirty="0"/>
              <a:t>BOP Coverage Overview</a:t>
            </a:r>
          </a:p>
        </p:txBody>
      </p:sp>
      <p:sp>
        <p:nvSpPr>
          <p:cNvPr id="3" name="Content Placeholder 2">
            <a:extLst>
              <a:ext uri="{FF2B5EF4-FFF2-40B4-BE49-F238E27FC236}">
                <a16:creationId xmlns:a16="http://schemas.microsoft.com/office/drawing/2014/main" id="{AC30BF4F-393C-FD6E-A463-9EA652B53119}"/>
              </a:ext>
            </a:extLst>
          </p:cNvPr>
          <p:cNvSpPr>
            <a:spLocks noGrp="1"/>
          </p:cNvSpPr>
          <p:nvPr>
            <p:ph idx="1"/>
          </p:nvPr>
        </p:nvSpPr>
        <p:spPr/>
        <p:txBody>
          <a:bodyPr/>
          <a:lstStyle/>
          <a:p>
            <a:r>
              <a:rPr lang="en-US" dirty="0"/>
              <a:t>Using the BSM liability loss case as an example, </a:t>
            </a:r>
          </a:p>
          <a:p>
            <a:r>
              <a:rPr lang="en-US" dirty="0"/>
              <a:t>We saw how the BOP can apply to a typical liability claim.</a:t>
            </a:r>
          </a:p>
          <a:p>
            <a:r>
              <a:rPr lang="en-US" dirty="0"/>
              <a:t>We saw how to determine whether the liability portion of the BOP provides coverage for damages, as well as for defense costs and prejudgment interest, by applying relevant portions of the policy to the facts of the claim</a:t>
            </a:r>
          </a:p>
        </p:txBody>
      </p:sp>
    </p:spTree>
    <p:extLst>
      <p:ext uri="{BB962C8B-B14F-4D97-AF65-F5344CB8AC3E}">
        <p14:creationId xmlns:p14="http://schemas.microsoft.com/office/powerpoint/2010/main" val="1245542150"/>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9B6DA-5CE1-BA22-D03F-26FD68ABE15A}"/>
              </a:ext>
            </a:extLst>
          </p:cNvPr>
          <p:cNvSpPr>
            <a:spLocks noGrp="1"/>
          </p:cNvSpPr>
          <p:nvPr>
            <p:ph type="title"/>
          </p:nvPr>
        </p:nvSpPr>
        <p:spPr/>
        <p:txBody>
          <a:bodyPr/>
          <a:lstStyle/>
          <a:p>
            <a:r>
              <a:rPr lang="en-US" dirty="0"/>
              <a:t>How are Key Commercial Insurer Roles Evolving?</a:t>
            </a:r>
          </a:p>
        </p:txBody>
      </p:sp>
      <p:sp>
        <p:nvSpPr>
          <p:cNvPr id="3" name="Content Placeholder 2">
            <a:extLst>
              <a:ext uri="{FF2B5EF4-FFF2-40B4-BE49-F238E27FC236}">
                <a16:creationId xmlns:a16="http://schemas.microsoft.com/office/drawing/2014/main" id="{AA064047-A9BB-0332-9A43-28437830AB7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63597579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A13C-AD45-EC70-2E9D-0098AC169381}"/>
              </a:ext>
            </a:extLst>
          </p:cNvPr>
          <p:cNvSpPr>
            <a:spLocks noGrp="1"/>
          </p:cNvSpPr>
          <p:nvPr>
            <p:ph type="title"/>
          </p:nvPr>
        </p:nvSpPr>
        <p:spPr/>
        <p:txBody>
          <a:bodyPr/>
          <a:lstStyle/>
          <a:p>
            <a:r>
              <a:rPr lang="en-US" dirty="0"/>
              <a:t>The Impact of Technology</a:t>
            </a:r>
          </a:p>
        </p:txBody>
      </p:sp>
      <p:sp>
        <p:nvSpPr>
          <p:cNvPr id="3" name="Content Placeholder 2">
            <a:extLst>
              <a:ext uri="{FF2B5EF4-FFF2-40B4-BE49-F238E27FC236}">
                <a16:creationId xmlns:a16="http://schemas.microsoft.com/office/drawing/2014/main" id="{21E8854A-F8F6-C68D-B4B3-EF68F2EF1E35}"/>
              </a:ext>
            </a:extLst>
          </p:cNvPr>
          <p:cNvSpPr>
            <a:spLocks noGrp="1"/>
          </p:cNvSpPr>
          <p:nvPr>
            <p:ph idx="1"/>
          </p:nvPr>
        </p:nvSpPr>
        <p:spPr/>
        <p:txBody>
          <a:bodyPr>
            <a:normAutofit fontScale="92500" lnSpcReduction="10000"/>
          </a:bodyPr>
          <a:lstStyle/>
          <a:p>
            <a:r>
              <a:rPr lang="en-US" dirty="0"/>
              <a:t>The more data underwriters have to establish estimates and the better tools they have to process this data the more accurate the estimates will be. </a:t>
            </a:r>
          </a:p>
          <a:p>
            <a:r>
              <a:rPr lang="en-US" dirty="0"/>
              <a:t>With sources of data becoming increasingly abundant, insurers are turning to automated systems to reduce the need for underwriters to manually evaluate data. </a:t>
            </a:r>
          </a:p>
          <a:p>
            <a:r>
              <a:rPr lang="en-US" dirty="0"/>
              <a:t>Technology is providing underwriters with opportunities to shift their focus to performing other functions, such as providing more personalized services. Cultivating customer relationships, evaluating books of business and analyzing unique risks presented by specialized accounts.</a:t>
            </a:r>
          </a:p>
          <a:p>
            <a:r>
              <a:rPr lang="en-US" dirty="0"/>
              <a:t>Underwriters need to know how to work with technology to improve profitability, efficiency, and the customer experience.  </a:t>
            </a:r>
          </a:p>
        </p:txBody>
      </p:sp>
    </p:spTree>
    <p:extLst>
      <p:ext uri="{BB962C8B-B14F-4D97-AF65-F5344CB8AC3E}">
        <p14:creationId xmlns:p14="http://schemas.microsoft.com/office/powerpoint/2010/main" val="172847901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EF388-18F7-E7BA-8D5A-0127D18476EC}"/>
              </a:ext>
            </a:extLst>
          </p:cNvPr>
          <p:cNvSpPr>
            <a:spLocks noGrp="1"/>
          </p:cNvSpPr>
          <p:nvPr>
            <p:ph type="title"/>
          </p:nvPr>
        </p:nvSpPr>
        <p:spPr/>
        <p:txBody>
          <a:bodyPr/>
          <a:lstStyle/>
          <a:p>
            <a:r>
              <a:rPr lang="en-US" dirty="0"/>
              <a:t>10 Key Sources of Big Data</a:t>
            </a:r>
          </a:p>
        </p:txBody>
      </p:sp>
      <p:sp>
        <p:nvSpPr>
          <p:cNvPr id="3" name="Content Placeholder 2">
            <a:extLst>
              <a:ext uri="{FF2B5EF4-FFF2-40B4-BE49-F238E27FC236}">
                <a16:creationId xmlns:a16="http://schemas.microsoft.com/office/drawing/2014/main" id="{CFA7B5DC-257B-C491-C6AC-EFB22E0D42E6}"/>
              </a:ext>
            </a:extLst>
          </p:cNvPr>
          <p:cNvSpPr>
            <a:spLocks noGrp="1"/>
          </p:cNvSpPr>
          <p:nvPr>
            <p:ph idx="1"/>
          </p:nvPr>
        </p:nvSpPr>
        <p:spPr/>
        <p:txBody>
          <a:bodyPr>
            <a:normAutofit fontScale="92500" lnSpcReduction="20000"/>
          </a:bodyPr>
          <a:lstStyle/>
          <a:p>
            <a:r>
              <a:rPr lang="en-US" dirty="0"/>
              <a:t>The Internet of Things</a:t>
            </a:r>
          </a:p>
          <a:p>
            <a:r>
              <a:rPr lang="en-US" dirty="0"/>
              <a:t>Smart Products</a:t>
            </a:r>
          </a:p>
          <a:p>
            <a:r>
              <a:rPr lang="en-US" dirty="0"/>
              <a:t>Telematics devices</a:t>
            </a:r>
          </a:p>
          <a:p>
            <a:r>
              <a:rPr lang="en-US" dirty="0"/>
              <a:t>Insurers’ own loss exposure/pricing data </a:t>
            </a:r>
          </a:p>
          <a:p>
            <a:r>
              <a:rPr lang="en-US" dirty="0"/>
              <a:t>Regulators</a:t>
            </a:r>
          </a:p>
          <a:p>
            <a:r>
              <a:rPr lang="en-US" dirty="0"/>
              <a:t>Government Organizations</a:t>
            </a:r>
          </a:p>
          <a:p>
            <a:r>
              <a:rPr lang="en-US" dirty="0"/>
              <a:t>Industry Associations</a:t>
            </a:r>
          </a:p>
          <a:p>
            <a:r>
              <a:rPr lang="en-US" dirty="0"/>
              <a:t>Agents and brokers</a:t>
            </a:r>
          </a:p>
          <a:p>
            <a:r>
              <a:rPr lang="en-US" dirty="0"/>
              <a:t>The Internet</a:t>
            </a:r>
          </a:p>
          <a:p>
            <a:r>
              <a:rPr lang="en-US" dirty="0"/>
              <a:t>Social Media </a:t>
            </a:r>
          </a:p>
        </p:txBody>
      </p:sp>
    </p:spTree>
    <p:extLst>
      <p:ext uri="{BB962C8B-B14F-4D97-AF65-F5344CB8AC3E}">
        <p14:creationId xmlns:p14="http://schemas.microsoft.com/office/powerpoint/2010/main" val="1836611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6F772-19CD-C8BA-ED13-262376608B05}"/>
              </a:ext>
            </a:extLst>
          </p:cNvPr>
          <p:cNvSpPr>
            <a:spLocks noGrp="1"/>
          </p:cNvSpPr>
          <p:nvPr>
            <p:ph type="title"/>
          </p:nvPr>
        </p:nvSpPr>
        <p:spPr/>
        <p:txBody>
          <a:bodyPr/>
          <a:lstStyle/>
          <a:p>
            <a:r>
              <a:rPr lang="en-US" dirty="0"/>
              <a:t>Calculating a Business Income Loss</a:t>
            </a:r>
          </a:p>
        </p:txBody>
      </p:sp>
      <p:sp>
        <p:nvSpPr>
          <p:cNvPr id="3" name="Content Placeholder 2">
            <a:extLst>
              <a:ext uri="{FF2B5EF4-FFF2-40B4-BE49-F238E27FC236}">
                <a16:creationId xmlns:a16="http://schemas.microsoft.com/office/drawing/2014/main" id="{3CC8C8ED-DDF4-E9F5-DE2B-FAB0006DB554}"/>
              </a:ext>
            </a:extLst>
          </p:cNvPr>
          <p:cNvSpPr>
            <a:spLocks noGrp="1"/>
          </p:cNvSpPr>
          <p:nvPr>
            <p:ph idx="1"/>
          </p:nvPr>
        </p:nvSpPr>
        <p:spPr/>
        <p:txBody>
          <a:bodyPr/>
          <a:lstStyle/>
          <a:p>
            <a:r>
              <a:rPr lang="en-US" b="1" dirty="0"/>
              <a:t>Lost Profit + Expenses = Business Income Loss </a:t>
            </a:r>
            <a:br>
              <a:rPr lang="en-US" dirty="0"/>
            </a:br>
            <a:br>
              <a:rPr lang="en-US" dirty="0"/>
            </a:br>
            <a:r>
              <a:rPr lang="en-US" dirty="0"/>
              <a:t>Determine the lost revenue and determine any extra expenses the business incurred during the period of interruption </a:t>
            </a:r>
            <a:br>
              <a:rPr lang="en-US" dirty="0"/>
            </a:br>
            <a:br>
              <a:rPr lang="en-US" dirty="0"/>
            </a:br>
            <a:endParaRPr lang="en-US" dirty="0"/>
          </a:p>
        </p:txBody>
      </p:sp>
    </p:spTree>
    <p:extLst>
      <p:ext uri="{BB962C8B-B14F-4D97-AF65-F5344CB8AC3E}">
        <p14:creationId xmlns:p14="http://schemas.microsoft.com/office/powerpoint/2010/main" val="189712424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675A-8950-BF74-E96A-C8B9B154EE21}"/>
              </a:ext>
            </a:extLst>
          </p:cNvPr>
          <p:cNvSpPr>
            <a:spLocks noGrp="1"/>
          </p:cNvSpPr>
          <p:nvPr>
            <p:ph type="title"/>
          </p:nvPr>
        </p:nvSpPr>
        <p:spPr/>
        <p:txBody>
          <a:bodyPr/>
          <a:lstStyle/>
          <a:p>
            <a:r>
              <a:rPr lang="en-US" dirty="0"/>
              <a:t>Emerging Technologies that support Risk Selection</a:t>
            </a:r>
          </a:p>
        </p:txBody>
      </p:sp>
      <p:sp>
        <p:nvSpPr>
          <p:cNvPr id="3" name="Content Placeholder 2">
            <a:extLst>
              <a:ext uri="{FF2B5EF4-FFF2-40B4-BE49-F238E27FC236}">
                <a16:creationId xmlns:a16="http://schemas.microsoft.com/office/drawing/2014/main" id="{7D5AB5B6-1FFC-0D10-DD4F-072768035D84}"/>
              </a:ext>
            </a:extLst>
          </p:cNvPr>
          <p:cNvSpPr>
            <a:spLocks noGrp="1"/>
          </p:cNvSpPr>
          <p:nvPr>
            <p:ph idx="1"/>
          </p:nvPr>
        </p:nvSpPr>
        <p:spPr/>
        <p:txBody>
          <a:bodyPr/>
          <a:lstStyle/>
          <a:p>
            <a:r>
              <a:rPr lang="en-US" dirty="0"/>
              <a:t>Commercial insurers use a variety of technologies. Including database and data analytics applications, artificial intelligence, predictive modeling, and data mining tools, to refine risk selection</a:t>
            </a:r>
          </a:p>
          <a:p>
            <a:r>
              <a:rPr lang="en-US" b="1" dirty="0"/>
              <a:t>Artificial Intelligence (AI) </a:t>
            </a:r>
            <a:r>
              <a:rPr lang="en-US" dirty="0"/>
              <a:t>involves programming machines to analyze vast amounts of data and make predictions about that data based on a set of rules or complex calculations</a:t>
            </a:r>
          </a:p>
          <a:p>
            <a:r>
              <a:rPr lang="en-US" dirty="0"/>
              <a:t>AI simulates human reasoning, and insurers use it to automate simple tasks, make decisions about risk, predict and process claims, and detect fraud</a:t>
            </a:r>
          </a:p>
        </p:txBody>
      </p:sp>
    </p:spTree>
    <p:extLst>
      <p:ext uri="{BB962C8B-B14F-4D97-AF65-F5344CB8AC3E}">
        <p14:creationId xmlns:p14="http://schemas.microsoft.com/office/powerpoint/2010/main" val="377394238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7BCCC-3468-2539-72B2-FCE102465FF1}"/>
              </a:ext>
            </a:extLst>
          </p:cNvPr>
          <p:cNvSpPr>
            <a:spLocks noGrp="1"/>
          </p:cNvSpPr>
          <p:nvPr>
            <p:ph type="title"/>
          </p:nvPr>
        </p:nvSpPr>
        <p:spPr/>
        <p:txBody>
          <a:bodyPr/>
          <a:lstStyle/>
          <a:p>
            <a:r>
              <a:rPr lang="en-US" dirty="0"/>
              <a:t>Emerging Technologies that support Risk Selection</a:t>
            </a:r>
          </a:p>
        </p:txBody>
      </p:sp>
      <p:sp>
        <p:nvSpPr>
          <p:cNvPr id="3" name="Content Placeholder 2">
            <a:extLst>
              <a:ext uri="{FF2B5EF4-FFF2-40B4-BE49-F238E27FC236}">
                <a16:creationId xmlns:a16="http://schemas.microsoft.com/office/drawing/2014/main" id="{243321D9-227F-10AD-D686-CC5AA70FC20A}"/>
              </a:ext>
            </a:extLst>
          </p:cNvPr>
          <p:cNvSpPr>
            <a:spLocks noGrp="1"/>
          </p:cNvSpPr>
          <p:nvPr>
            <p:ph idx="1"/>
          </p:nvPr>
        </p:nvSpPr>
        <p:spPr/>
        <p:txBody>
          <a:bodyPr/>
          <a:lstStyle/>
          <a:p>
            <a:r>
              <a:rPr lang="en-US" dirty="0"/>
              <a:t>Underwriters use </a:t>
            </a:r>
            <a:r>
              <a:rPr lang="en-US" b="1" dirty="0"/>
              <a:t>predictive modeling </a:t>
            </a:r>
            <a:r>
              <a:rPr lang="en-US" dirty="0"/>
              <a:t>to estimate the likelihood and severity of future losses</a:t>
            </a:r>
          </a:p>
          <a:p>
            <a:r>
              <a:rPr lang="en-US" dirty="0"/>
              <a:t>Predictive modeling blends past data with multiple variables to create models of anticipated future outcomes</a:t>
            </a:r>
          </a:p>
          <a:p>
            <a:r>
              <a:rPr lang="en-US" dirty="0"/>
              <a:t>Commercial underwriters use </a:t>
            </a:r>
            <a:r>
              <a:rPr lang="en-US" b="1" dirty="0"/>
              <a:t>data mining </a:t>
            </a:r>
            <a:r>
              <a:rPr lang="en-US" dirty="0"/>
              <a:t>to identify patterns or specific characteristics in a large group of data or book of business</a:t>
            </a:r>
          </a:p>
          <a:p>
            <a:r>
              <a:rPr lang="en-US" dirty="0"/>
              <a:t>It involves analyzing large amounts of data to find relationships between data points or patterns that can be predictive of risk</a:t>
            </a:r>
          </a:p>
        </p:txBody>
      </p:sp>
    </p:spTree>
    <p:extLst>
      <p:ext uri="{BB962C8B-B14F-4D97-AF65-F5344CB8AC3E}">
        <p14:creationId xmlns:p14="http://schemas.microsoft.com/office/powerpoint/2010/main" val="287985585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A5FD7-8307-8713-E157-038AA703C16A}"/>
              </a:ext>
            </a:extLst>
          </p:cNvPr>
          <p:cNvSpPr>
            <a:spLocks noGrp="1"/>
          </p:cNvSpPr>
          <p:nvPr>
            <p:ph type="title"/>
          </p:nvPr>
        </p:nvSpPr>
        <p:spPr/>
        <p:txBody>
          <a:bodyPr/>
          <a:lstStyle/>
          <a:p>
            <a:r>
              <a:rPr lang="en-US" dirty="0"/>
              <a:t>Technologies Influence on Risk Pricing</a:t>
            </a:r>
          </a:p>
        </p:txBody>
      </p:sp>
      <p:sp>
        <p:nvSpPr>
          <p:cNvPr id="3" name="Content Placeholder 2">
            <a:extLst>
              <a:ext uri="{FF2B5EF4-FFF2-40B4-BE49-F238E27FC236}">
                <a16:creationId xmlns:a16="http://schemas.microsoft.com/office/drawing/2014/main" id="{B8E7C092-3B88-66E3-0E14-AEAC924AB303}"/>
              </a:ext>
            </a:extLst>
          </p:cNvPr>
          <p:cNvSpPr>
            <a:spLocks noGrp="1"/>
          </p:cNvSpPr>
          <p:nvPr>
            <p:ph idx="1"/>
          </p:nvPr>
        </p:nvSpPr>
        <p:spPr/>
        <p:txBody>
          <a:bodyPr/>
          <a:lstStyle/>
          <a:p>
            <a:r>
              <a:rPr lang="en-US" dirty="0"/>
              <a:t>Pricing is determined using many of the same technologies that inform the risk selection process:</a:t>
            </a:r>
          </a:p>
          <a:p>
            <a:r>
              <a:rPr lang="en-US" dirty="0"/>
              <a:t>Artificial Intelligence</a:t>
            </a:r>
          </a:p>
          <a:p>
            <a:r>
              <a:rPr lang="en-US" dirty="0"/>
              <a:t>Predictive Models</a:t>
            </a:r>
          </a:p>
          <a:p>
            <a:r>
              <a:rPr lang="en-US" dirty="0"/>
              <a:t>Catastrophe Models</a:t>
            </a:r>
          </a:p>
          <a:p>
            <a:r>
              <a:rPr lang="en-US" dirty="0"/>
              <a:t>Smart Products</a:t>
            </a:r>
          </a:p>
          <a:p>
            <a:r>
              <a:rPr lang="en-US" dirty="0"/>
              <a:t>Data Mining</a:t>
            </a:r>
          </a:p>
          <a:p>
            <a:r>
              <a:rPr lang="en-US" dirty="0"/>
              <a:t>Data Analytics</a:t>
            </a:r>
          </a:p>
          <a:p>
            <a:endParaRPr lang="en-US" dirty="0"/>
          </a:p>
          <a:p>
            <a:pPr marL="0" indent="0">
              <a:buNone/>
            </a:pPr>
            <a:endParaRPr lang="en-US" dirty="0"/>
          </a:p>
        </p:txBody>
      </p:sp>
    </p:spTree>
    <p:extLst>
      <p:ext uri="{BB962C8B-B14F-4D97-AF65-F5344CB8AC3E}">
        <p14:creationId xmlns:p14="http://schemas.microsoft.com/office/powerpoint/2010/main" val="117295533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9014-42D5-D036-18CE-5AFF2286B23B}"/>
              </a:ext>
            </a:extLst>
          </p:cNvPr>
          <p:cNvSpPr>
            <a:spLocks noGrp="1"/>
          </p:cNvSpPr>
          <p:nvPr>
            <p:ph type="title"/>
          </p:nvPr>
        </p:nvSpPr>
        <p:spPr/>
        <p:txBody>
          <a:bodyPr/>
          <a:lstStyle/>
          <a:p>
            <a:r>
              <a:rPr lang="en-US" dirty="0"/>
              <a:t>Technologies Influence on Risk Pricing</a:t>
            </a:r>
          </a:p>
        </p:txBody>
      </p:sp>
      <p:sp>
        <p:nvSpPr>
          <p:cNvPr id="3" name="Content Placeholder 2">
            <a:extLst>
              <a:ext uri="{FF2B5EF4-FFF2-40B4-BE49-F238E27FC236}">
                <a16:creationId xmlns:a16="http://schemas.microsoft.com/office/drawing/2014/main" id="{19D3CEB3-5C55-7383-901C-5B4011F26C0B}"/>
              </a:ext>
            </a:extLst>
          </p:cNvPr>
          <p:cNvSpPr>
            <a:spLocks noGrp="1"/>
          </p:cNvSpPr>
          <p:nvPr>
            <p:ph idx="1"/>
          </p:nvPr>
        </p:nvSpPr>
        <p:spPr/>
        <p:txBody>
          <a:bodyPr/>
          <a:lstStyle/>
          <a:p>
            <a:r>
              <a:rPr lang="en-US" dirty="0"/>
              <a:t>Predictive models, for example, help underwriters group businesses with similar characteristics and loss exposures together and more closely march pricing to risk</a:t>
            </a:r>
          </a:p>
        </p:txBody>
      </p:sp>
    </p:spTree>
    <p:extLst>
      <p:ext uri="{BB962C8B-B14F-4D97-AF65-F5344CB8AC3E}">
        <p14:creationId xmlns:p14="http://schemas.microsoft.com/office/powerpoint/2010/main" val="37580580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4F670-E3CC-C34F-229A-571776334797}"/>
              </a:ext>
            </a:extLst>
          </p:cNvPr>
          <p:cNvSpPr>
            <a:spLocks noGrp="1"/>
          </p:cNvSpPr>
          <p:nvPr>
            <p:ph type="title"/>
          </p:nvPr>
        </p:nvSpPr>
        <p:spPr/>
        <p:txBody>
          <a:bodyPr/>
          <a:lstStyle/>
          <a:p>
            <a:r>
              <a:rPr lang="en-US" dirty="0"/>
              <a:t>Technologies Influence on Risk Pricing</a:t>
            </a:r>
          </a:p>
        </p:txBody>
      </p:sp>
      <p:sp>
        <p:nvSpPr>
          <p:cNvPr id="3" name="Content Placeholder 2">
            <a:extLst>
              <a:ext uri="{FF2B5EF4-FFF2-40B4-BE49-F238E27FC236}">
                <a16:creationId xmlns:a16="http://schemas.microsoft.com/office/drawing/2014/main" id="{01113A1F-6A38-626B-C226-4C3A1915AB5C}"/>
              </a:ext>
            </a:extLst>
          </p:cNvPr>
          <p:cNvSpPr>
            <a:spLocks noGrp="1"/>
          </p:cNvSpPr>
          <p:nvPr>
            <p:ph idx="1"/>
          </p:nvPr>
        </p:nvSpPr>
        <p:spPr/>
        <p:txBody>
          <a:bodyPr/>
          <a:lstStyle/>
          <a:p>
            <a:r>
              <a:rPr lang="en-US" dirty="0"/>
              <a:t>Catastrophe models estimate the likelihood of a future catastrophe event and the potential losses it could generate</a:t>
            </a:r>
          </a:p>
          <a:p>
            <a:r>
              <a:rPr lang="en-US" dirty="0"/>
              <a:t>These models help insures determine whether they are charging appropriate premiums for property exposures, have adequate surplus to handle claims from property losses and should purchase reinsurance </a:t>
            </a:r>
          </a:p>
          <a:p>
            <a:r>
              <a:rPr lang="en-US" dirty="0"/>
              <a:t>Smart Products and Predictive Models can help underwriters identify new attributes that can be predictive of an applicant’s frequency or severity of loss, which they can then use to refine classification systems used for pricing</a:t>
            </a:r>
          </a:p>
        </p:txBody>
      </p:sp>
    </p:spTree>
    <p:extLst>
      <p:ext uri="{BB962C8B-B14F-4D97-AF65-F5344CB8AC3E}">
        <p14:creationId xmlns:p14="http://schemas.microsoft.com/office/powerpoint/2010/main" val="191669750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A18FC-9DE3-F7C6-EED1-468FA616D49E}"/>
              </a:ext>
            </a:extLst>
          </p:cNvPr>
          <p:cNvSpPr>
            <a:spLocks noGrp="1"/>
          </p:cNvSpPr>
          <p:nvPr>
            <p:ph type="title"/>
          </p:nvPr>
        </p:nvSpPr>
        <p:spPr/>
        <p:txBody>
          <a:bodyPr/>
          <a:lstStyle/>
          <a:p>
            <a:r>
              <a:rPr lang="en-US" dirty="0"/>
              <a:t>The Rise of Parametric Insurance</a:t>
            </a:r>
          </a:p>
        </p:txBody>
      </p:sp>
      <p:sp>
        <p:nvSpPr>
          <p:cNvPr id="3" name="Content Placeholder 2">
            <a:extLst>
              <a:ext uri="{FF2B5EF4-FFF2-40B4-BE49-F238E27FC236}">
                <a16:creationId xmlns:a16="http://schemas.microsoft.com/office/drawing/2014/main" id="{A4D3CB0C-7048-5B3E-A319-FB9B2AA8B570}"/>
              </a:ext>
            </a:extLst>
          </p:cNvPr>
          <p:cNvSpPr>
            <a:spLocks noGrp="1"/>
          </p:cNvSpPr>
          <p:nvPr>
            <p:ph idx="1"/>
          </p:nvPr>
        </p:nvSpPr>
        <p:spPr/>
        <p:txBody>
          <a:bodyPr>
            <a:normAutofit fontScale="85000" lnSpcReduction="20000"/>
          </a:bodyPr>
          <a:lstStyle/>
          <a:p>
            <a:r>
              <a:rPr lang="en-US" dirty="0"/>
              <a:t>The increased precision of loss forecasts fueled by the rise of big data and predictive modeling have made parametric insurance an emerging solution for commercial customers</a:t>
            </a:r>
          </a:p>
          <a:p>
            <a:r>
              <a:rPr lang="en-US" dirty="0"/>
              <a:t>In a parametric policy, a predetermined payout is immediately trigged upon a predetermine parameter being met or exceeded</a:t>
            </a:r>
          </a:p>
          <a:p>
            <a:r>
              <a:rPr lang="en-US" dirty="0"/>
              <a:t>For example, a Florida-based business would be irreparably harmed by a Category 2 Hurricane. Meanwhile, it could reasonably withstand and recover from a less severe storm</a:t>
            </a:r>
          </a:p>
          <a:p>
            <a:r>
              <a:rPr lang="en-US" dirty="0"/>
              <a:t>Management may want to purchase a parametric policy in which the insurer will immediately pay the business a predetermined amount as soon as a Category 2 or stronger hurricane strikes within a 20-mile radius of the business</a:t>
            </a:r>
          </a:p>
          <a:p>
            <a:r>
              <a:rPr lang="en-US" dirty="0"/>
              <a:t>Because insurers can more accurately estimate the probability of such events, they can price coverage appropriately and be more willing to take on the risk</a:t>
            </a:r>
          </a:p>
        </p:txBody>
      </p:sp>
    </p:spTree>
    <p:extLst>
      <p:ext uri="{BB962C8B-B14F-4D97-AF65-F5344CB8AC3E}">
        <p14:creationId xmlns:p14="http://schemas.microsoft.com/office/powerpoint/2010/main" val="69884571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D94E6-8265-28A1-1FB6-D245F38EB49F}"/>
              </a:ext>
            </a:extLst>
          </p:cNvPr>
          <p:cNvSpPr>
            <a:spLocks noGrp="1"/>
          </p:cNvSpPr>
          <p:nvPr>
            <p:ph type="title"/>
          </p:nvPr>
        </p:nvSpPr>
        <p:spPr/>
        <p:txBody>
          <a:bodyPr/>
          <a:lstStyle/>
          <a:p>
            <a:r>
              <a:rPr lang="en-US" dirty="0"/>
              <a:t>Parametric Policy</a:t>
            </a:r>
          </a:p>
        </p:txBody>
      </p:sp>
      <p:sp>
        <p:nvSpPr>
          <p:cNvPr id="3" name="Content Placeholder 2">
            <a:extLst>
              <a:ext uri="{FF2B5EF4-FFF2-40B4-BE49-F238E27FC236}">
                <a16:creationId xmlns:a16="http://schemas.microsoft.com/office/drawing/2014/main" id="{B3FF3ED1-51B5-0990-F559-2807EE123BA6}"/>
              </a:ext>
            </a:extLst>
          </p:cNvPr>
          <p:cNvSpPr>
            <a:spLocks noGrp="1"/>
          </p:cNvSpPr>
          <p:nvPr>
            <p:ph idx="1"/>
          </p:nvPr>
        </p:nvSpPr>
        <p:spPr/>
        <p:txBody>
          <a:bodyPr/>
          <a:lstStyle/>
          <a:p>
            <a:r>
              <a:rPr lang="en-US" dirty="0"/>
              <a:t>In a Parametric policy, the execution of the contract is linked to a predetermined parameter or metric</a:t>
            </a:r>
          </a:p>
        </p:txBody>
      </p:sp>
    </p:spTree>
    <p:extLst>
      <p:ext uri="{BB962C8B-B14F-4D97-AF65-F5344CB8AC3E}">
        <p14:creationId xmlns:p14="http://schemas.microsoft.com/office/powerpoint/2010/main" val="113335053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475A6-E154-5D60-D879-DD0EDFA035D5}"/>
              </a:ext>
            </a:extLst>
          </p:cNvPr>
          <p:cNvSpPr>
            <a:spLocks noGrp="1"/>
          </p:cNvSpPr>
          <p:nvPr>
            <p:ph type="title"/>
          </p:nvPr>
        </p:nvSpPr>
        <p:spPr>
          <a:xfrm>
            <a:off x="640080" y="212725"/>
            <a:ext cx="10515600" cy="1325563"/>
          </a:xfrm>
        </p:spPr>
        <p:txBody>
          <a:bodyPr/>
          <a:lstStyle/>
          <a:p>
            <a:r>
              <a:rPr lang="en-US" dirty="0"/>
              <a:t>The Evolving Role of the Commercial Underwriter Overview</a:t>
            </a:r>
          </a:p>
        </p:txBody>
      </p:sp>
      <p:sp>
        <p:nvSpPr>
          <p:cNvPr id="3" name="Content Placeholder 2">
            <a:extLst>
              <a:ext uri="{FF2B5EF4-FFF2-40B4-BE49-F238E27FC236}">
                <a16:creationId xmlns:a16="http://schemas.microsoft.com/office/drawing/2014/main" id="{358855B0-3519-0224-CD50-CDCD16A9AE61}"/>
              </a:ext>
            </a:extLst>
          </p:cNvPr>
          <p:cNvSpPr>
            <a:spLocks noGrp="1"/>
          </p:cNvSpPr>
          <p:nvPr>
            <p:ph idx="1"/>
          </p:nvPr>
        </p:nvSpPr>
        <p:spPr/>
        <p:txBody>
          <a:bodyPr/>
          <a:lstStyle/>
          <a:p>
            <a:r>
              <a:rPr lang="en-US" dirty="0"/>
              <a:t>Commercial insurers use a variety of technologies, such as data analytics, artificial intelligence, predictive modeling, and data mining tools, to refine underwriting processes </a:t>
            </a:r>
          </a:p>
          <a:p>
            <a:r>
              <a:rPr lang="en-US" dirty="0"/>
              <a:t>The efficiencies technology creates can allow underwriters to focus less on gathering and analyzing data and more on personalizing service, building relationships, and analyzing unique risks</a:t>
            </a:r>
          </a:p>
        </p:txBody>
      </p:sp>
    </p:spTree>
    <p:extLst>
      <p:ext uri="{BB962C8B-B14F-4D97-AF65-F5344CB8AC3E}">
        <p14:creationId xmlns:p14="http://schemas.microsoft.com/office/powerpoint/2010/main" val="270460843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BC541-0413-7939-5134-CA13D8562672}"/>
              </a:ext>
            </a:extLst>
          </p:cNvPr>
          <p:cNvSpPr>
            <a:spLocks noGrp="1"/>
          </p:cNvSpPr>
          <p:nvPr>
            <p:ph type="title"/>
          </p:nvPr>
        </p:nvSpPr>
        <p:spPr/>
        <p:txBody>
          <a:bodyPr/>
          <a:lstStyle/>
          <a:p>
            <a:r>
              <a:rPr lang="en-US" dirty="0"/>
              <a:t>The Expanding Role of the Commercial Producer</a:t>
            </a:r>
          </a:p>
        </p:txBody>
      </p:sp>
      <p:sp>
        <p:nvSpPr>
          <p:cNvPr id="3" name="Content Placeholder 2">
            <a:extLst>
              <a:ext uri="{FF2B5EF4-FFF2-40B4-BE49-F238E27FC236}">
                <a16:creationId xmlns:a16="http://schemas.microsoft.com/office/drawing/2014/main" id="{3521A882-FE70-B0F5-8626-1A3AC3F05365}"/>
              </a:ext>
            </a:extLst>
          </p:cNvPr>
          <p:cNvSpPr>
            <a:spLocks noGrp="1"/>
          </p:cNvSpPr>
          <p:nvPr>
            <p:ph idx="1"/>
          </p:nvPr>
        </p:nvSpPr>
        <p:spPr/>
        <p:txBody>
          <a:bodyPr>
            <a:normAutofit fontScale="92500" lnSpcReduction="20000"/>
          </a:bodyPr>
          <a:lstStyle/>
          <a:p>
            <a:r>
              <a:rPr lang="en-US" dirty="0"/>
              <a:t>Today many organizations want more from their insurers than just a policy. They want a partner that can help them manage a variety of business risks to save money, gain a competitive edge or both</a:t>
            </a:r>
          </a:p>
          <a:p>
            <a:r>
              <a:rPr lang="en-US" dirty="0"/>
              <a:t>Producers have a unique opportunity to act as this management partner</a:t>
            </a:r>
          </a:p>
          <a:p>
            <a:r>
              <a:rPr lang="en-US" dirty="0"/>
              <a:t>By becoming familiar with enterprise risk management, or ERM, producers can help their clients strategically address threats and seize opportunities </a:t>
            </a:r>
          </a:p>
          <a:p>
            <a:r>
              <a:rPr lang="en-US" dirty="0"/>
              <a:t>Traditional risk management focuses primarily on hazard risks such as property and liability loss exposures </a:t>
            </a:r>
          </a:p>
          <a:p>
            <a:r>
              <a:rPr lang="en-US" dirty="0"/>
              <a:t>ERM expands the focus to include operational, financial and strategic risks. By helping organizations implement ERM, producers can equip clients to better manage any risk, threat and opportunity that could affect their ability to achieve business goals</a:t>
            </a:r>
          </a:p>
        </p:txBody>
      </p:sp>
    </p:spTree>
    <p:extLst>
      <p:ext uri="{BB962C8B-B14F-4D97-AF65-F5344CB8AC3E}">
        <p14:creationId xmlns:p14="http://schemas.microsoft.com/office/powerpoint/2010/main" val="61922388"/>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77724-9C49-9405-BF1E-77D0B3EBBE58}"/>
              </a:ext>
            </a:extLst>
          </p:cNvPr>
          <p:cNvSpPr>
            <a:spLocks noGrp="1"/>
          </p:cNvSpPr>
          <p:nvPr>
            <p:ph type="title"/>
          </p:nvPr>
        </p:nvSpPr>
        <p:spPr/>
        <p:txBody>
          <a:bodyPr/>
          <a:lstStyle/>
          <a:p>
            <a:r>
              <a:rPr lang="en-US" dirty="0"/>
              <a:t>The Expanding Role of the Commercial Producer</a:t>
            </a:r>
          </a:p>
        </p:txBody>
      </p:sp>
      <p:sp>
        <p:nvSpPr>
          <p:cNvPr id="4" name="Content Placeholder 3">
            <a:extLst>
              <a:ext uri="{FF2B5EF4-FFF2-40B4-BE49-F238E27FC236}">
                <a16:creationId xmlns:a16="http://schemas.microsoft.com/office/drawing/2014/main" id="{9506A8F9-ED58-0B40-B5A3-E09B97D272F3}"/>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F5D6BD3E-9014-7749-FB22-9E615266BB0C}"/>
              </a:ext>
            </a:extLst>
          </p:cNvPr>
          <p:cNvPicPr>
            <a:picLocks noChangeAspect="1"/>
          </p:cNvPicPr>
          <p:nvPr/>
        </p:nvPicPr>
        <p:blipFill>
          <a:blip r:embed="rId2"/>
          <a:stretch>
            <a:fillRect/>
          </a:stretch>
        </p:blipFill>
        <p:spPr>
          <a:xfrm>
            <a:off x="945063" y="2372266"/>
            <a:ext cx="9993647" cy="3045124"/>
          </a:xfrm>
          <a:prstGeom prst="rect">
            <a:avLst/>
          </a:prstGeom>
        </p:spPr>
      </p:pic>
    </p:spTree>
    <p:extLst>
      <p:ext uri="{BB962C8B-B14F-4D97-AF65-F5344CB8AC3E}">
        <p14:creationId xmlns:p14="http://schemas.microsoft.com/office/powerpoint/2010/main" val="1190745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C48C-46E2-ADF5-68E3-AB51E22853F5}"/>
              </a:ext>
            </a:extLst>
          </p:cNvPr>
          <p:cNvSpPr>
            <a:spLocks noGrp="1"/>
          </p:cNvSpPr>
          <p:nvPr>
            <p:ph type="title"/>
          </p:nvPr>
        </p:nvSpPr>
        <p:spPr/>
        <p:txBody>
          <a:bodyPr/>
          <a:lstStyle/>
          <a:p>
            <a:r>
              <a:rPr lang="en-US" dirty="0"/>
              <a:t>Sources of Liability </a:t>
            </a:r>
          </a:p>
        </p:txBody>
      </p:sp>
      <p:sp>
        <p:nvSpPr>
          <p:cNvPr id="3" name="Content Placeholder 2">
            <a:extLst>
              <a:ext uri="{FF2B5EF4-FFF2-40B4-BE49-F238E27FC236}">
                <a16:creationId xmlns:a16="http://schemas.microsoft.com/office/drawing/2014/main" id="{B0B1B5B8-A8C6-1D09-F8C0-B48DA310EA8B}"/>
              </a:ext>
            </a:extLst>
          </p:cNvPr>
          <p:cNvSpPr>
            <a:spLocks noGrp="1"/>
          </p:cNvSpPr>
          <p:nvPr>
            <p:ph idx="1"/>
          </p:nvPr>
        </p:nvSpPr>
        <p:spPr/>
        <p:txBody>
          <a:bodyPr/>
          <a:lstStyle/>
          <a:p>
            <a:r>
              <a:rPr lang="en-US" dirty="0"/>
              <a:t>Commercial Liability Loss Exposure is a condition or situation that presents the possibility that an organization may become legally and financially responsible for injury, harm or damage to another party. </a:t>
            </a:r>
          </a:p>
        </p:txBody>
      </p:sp>
    </p:spTree>
    <p:extLst>
      <p:ext uri="{BB962C8B-B14F-4D97-AF65-F5344CB8AC3E}">
        <p14:creationId xmlns:p14="http://schemas.microsoft.com/office/powerpoint/2010/main" val="3014446958"/>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ECD7B-228A-ABEE-F901-C82125A467F7}"/>
              </a:ext>
            </a:extLst>
          </p:cNvPr>
          <p:cNvSpPr>
            <a:spLocks noGrp="1"/>
          </p:cNvSpPr>
          <p:nvPr>
            <p:ph type="title"/>
          </p:nvPr>
        </p:nvSpPr>
        <p:spPr/>
        <p:txBody>
          <a:bodyPr/>
          <a:lstStyle/>
          <a:p>
            <a:r>
              <a:rPr lang="en-US" dirty="0"/>
              <a:t>ERM provides two distinct benefits for commercial clients</a:t>
            </a:r>
          </a:p>
        </p:txBody>
      </p:sp>
      <p:sp>
        <p:nvSpPr>
          <p:cNvPr id="3" name="Content Placeholder 2">
            <a:extLst>
              <a:ext uri="{FF2B5EF4-FFF2-40B4-BE49-F238E27FC236}">
                <a16:creationId xmlns:a16="http://schemas.microsoft.com/office/drawing/2014/main" id="{AD11A6D9-4049-3F04-1C66-44085E7CD3A7}"/>
              </a:ext>
            </a:extLst>
          </p:cNvPr>
          <p:cNvSpPr>
            <a:spLocks noGrp="1"/>
          </p:cNvSpPr>
          <p:nvPr>
            <p:ph idx="1"/>
          </p:nvPr>
        </p:nvSpPr>
        <p:spPr/>
        <p:txBody>
          <a:bodyPr>
            <a:normAutofit lnSpcReduction="10000"/>
          </a:bodyPr>
          <a:lstStyle/>
          <a:p>
            <a:r>
              <a:rPr lang="en-US" dirty="0"/>
              <a:t>Improved Decision Making – ERM improves an organization’s strategic decision making by focusing on managing all of its key risks (threats and opportunities) in a manner that maximizes value. ERM also gives all decision makers in the organization access to its total risk picture. When threats and opportunities are better understood, risk taking is strategically optimized</a:t>
            </a:r>
          </a:p>
          <a:p>
            <a:r>
              <a:rPr lang="en-US" dirty="0"/>
              <a:t>Better Communications – Openly communicating risk information across all layers of an organization is an integral part of ERM. Improved enterprise-wide communication results in fewer surprises for managers and external stakeholders, as well as a corporate culture that embraces risk management </a:t>
            </a:r>
          </a:p>
        </p:txBody>
      </p:sp>
    </p:spTree>
    <p:extLst>
      <p:ext uri="{BB962C8B-B14F-4D97-AF65-F5344CB8AC3E}">
        <p14:creationId xmlns:p14="http://schemas.microsoft.com/office/powerpoint/2010/main" val="233844765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23C1B-FCFA-2713-37D0-0F78976189E3}"/>
              </a:ext>
            </a:extLst>
          </p:cNvPr>
          <p:cNvSpPr>
            <a:spLocks noGrp="1"/>
          </p:cNvSpPr>
          <p:nvPr>
            <p:ph type="title"/>
          </p:nvPr>
        </p:nvSpPr>
        <p:spPr/>
        <p:txBody>
          <a:bodyPr/>
          <a:lstStyle/>
          <a:p>
            <a:r>
              <a:rPr lang="en-US" dirty="0"/>
              <a:t>Adding Value</a:t>
            </a:r>
          </a:p>
        </p:txBody>
      </p:sp>
      <p:sp>
        <p:nvSpPr>
          <p:cNvPr id="3" name="Content Placeholder 2">
            <a:extLst>
              <a:ext uri="{FF2B5EF4-FFF2-40B4-BE49-F238E27FC236}">
                <a16:creationId xmlns:a16="http://schemas.microsoft.com/office/drawing/2014/main" id="{BB1170F6-4037-F581-A355-6A001E619235}"/>
              </a:ext>
            </a:extLst>
          </p:cNvPr>
          <p:cNvSpPr>
            <a:spLocks noGrp="1"/>
          </p:cNvSpPr>
          <p:nvPr>
            <p:ph idx="1"/>
          </p:nvPr>
        </p:nvSpPr>
        <p:spPr/>
        <p:txBody>
          <a:bodyPr/>
          <a:lstStyle/>
          <a:p>
            <a:r>
              <a:rPr lang="en-US" dirty="0"/>
              <a:t>Understanding all of the variables that contribute to a clients success. Its not enough to just analyze a business hazard-related loss exposures</a:t>
            </a:r>
          </a:p>
          <a:p>
            <a:r>
              <a:rPr lang="en-US" dirty="0"/>
              <a:t>Producers also need to analyze other risks, such as an organizations competition, regulatory issues, and supply chain</a:t>
            </a:r>
          </a:p>
        </p:txBody>
      </p:sp>
    </p:spTree>
    <p:extLst>
      <p:ext uri="{BB962C8B-B14F-4D97-AF65-F5344CB8AC3E}">
        <p14:creationId xmlns:p14="http://schemas.microsoft.com/office/powerpoint/2010/main" val="65055492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995A-4E2B-CD11-0A8B-DE63BF235E0A}"/>
              </a:ext>
            </a:extLst>
          </p:cNvPr>
          <p:cNvSpPr>
            <a:spLocks noGrp="1"/>
          </p:cNvSpPr>
          <p:nvPr>
            <p:ph type="title"/>
          </p:nvPr>
        </p:nvSpPr>
        <p:spPr/>
        <p:txBody>
          <a:bodyPr/>
          <a:lstStyle/>
          <a:p>
            <a:r>
              <a:rPr lang="en-US" dirty="0"/>
              <a:t>Analyzing Supply Chain Risk</a:t>
            </a:r>
          </a:p>
        </p:txBody>
      </p:sp>
      <p:sp>
        <p:nvSpPr>
          <p:cNvPr id="3" name="Content Placeholder 2">
            <a:extLst>
              <a:ext uri="{FF2B5EF4-FFF2-40B4-BE49-F238E27FC236}">
                <a16:creationId xmlns:a16="http://schemas.microsoft.com/office/drawing/2014/main" id="{1618F440-A5B5-65CE-A80A-B4D5DC097C20}"/>
              </a:ext>
            </a:extLst>
          </p:cNvPr>
          <p:cNvSpPr>
            <a:spLocks noGrp="1"/>
          </p:cNvSpPr>
          <p:nvPr>
            <p:ph idx="1"/>
          </p:nvPr>
        </p:nvSpPr>
        <p:spPr/>
        <p:txBody>
          <a:bodyPr>
            <a:normAutofit fontScale="92500" lnSpcReduction="20000"/>
          </a:bodyPr>
          <a:lstStyle/>
          <a:p>
            <a:r>
              <a:rPr lang="en-US" dirty="0"/>
              <a:t>As organizations increasingly rely on upstream suppliers and downstream distributors to conduct business, the more valuable producers who can help them evaluate their supply chain risk become</a:t>
            </a:r>
          </a:p>
          <a:p>
            <a:r>
              <a:rPr lang="en-US" dirty="0"/>
              <a:t>One way a producer can help clients identify supply chain risk is by using flow charts</a:t>
            </a:r>
          </a:p>
          <a:p>
            <a:r>
              <a:rPr lang="en-US" dirty="0"/>
              <a:t>Individual entries on a flowchart, including the process involved and the means by which products move from one process to the next, can help identify loss exposures </a:t>
            </a:r>
          </a:p>
          <a:p>
            <a:r>
              <a:rPr lang="en-US" dirty="0"/>
              <a:t>A flowchart may be what informs a client that a critical raw material comes from one overseas supplier, which exposes the client to a number of risks that could lead to a business interruption </a:t>
            </a:r>
          </a:p>
          <a:p>
            <a:r>
              <a:rPr lang="en-US" dirty="0"/>
              <a:t>Looking at the process visually can help the client develop appropriate risk management techniques, such as finding an additional supplier</a:t>
            </a:r>
          </a:p>
        </p:txBody>
      </p:sp>
    </p:spTree>
    <p:extLst>
      <p:ext uri="{BB962C8B-B14F-4D97-AF65-F5344CB8AC3E}">
        <p14:creationId xmlns:p14="http://schemas.microsoft.com/office/powerpoint/2010/main" val="325902833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C9EF-37FF-3F07-8FB6-62B2D8F25EDF}"/>
              </a:ext>
            </a:extLst>
          </p:cNvPr>
          <p:cNvSpPr>
            <a:spLocks noGrp="1"/>
          </p:cNvSpPr>
          <p:nvPr>
            <p:ph type="title"/>
          </p:nvPr>
        </p:nvSpPr>
        <p:spPr/>
        <p:txBody>
          <a:bodyPr/>
          <a:lstStyle/>
          <a:p>
            <a:r>
              <a:rPr lang="en-US" dirty="0"/>
              <a:t>Analyzing Supply Chain Risk</a:t>
            </a:r>
          </a:p>
        </p:txBody>
      </p:sp>
      <p:sp>
        <p:nvSpPr>
          <p:cNvPr id="4" name="Content Placeholder 3">
            <a:extLst>
              <a:ext uri="{FF2B5EF4-FFF2-40B4-BE49-F238E27FC236}">
                <a16:creationId xmlns:a16="http://schemas.microsoft.com/office/drawing/2014/main" id="{291C2CC2-D754-197F-8075-8E784459189C}"/>
              </a:ext>
            </a:extLst>
          </p:cNvPr>
          <p:cNvSpPr>
            <a:spLocks noGrp="1"/>
          </p:cNvSpPr>
          <p:nvPr>
            <p:ph idx="1"/>
          </p:nvPr>
        </p:nvSpPr>
        <p:spPr/>
        <p:txBody>
          <a:bodyPr/>
          <a:lstStyle/>
          <a:p>
            <a:endParaRPr lang="en-US" dirty="0"/>
          </a:p>
        </p:txBody>
      </p:sp>
      <p:pic>
        <p:nvPicPr>
          <p:cNvPr id="7" name="Picture 6">
            <a:extLst>
              <a:ext uri="{FF2B5EF4-FFF2-40B4-BE49-F238E27FC236}">
                <a16:creationId xmlns:a16="http://schemas.microsoft.com/office/drawing/2014/main" id="{9F7C03CB-ECE5-42E0-7D86-BA4376F2FFE2}"/>
              </a:ext>
            </a:extLst>
          </p:cNvPr>
          <p:cNvPicPr>
            <a:picLocks noChangeAspect="1"/>
          </p:cNvPicPr>
          <p:nvPr/>
        </p:nvPicPr>
        <p:blipFill>
          <a:blip r:embed="rId2"/>
          <a:stretch>
            <a:fillRect/>
          </a:stretch>
        </p:blipFill>
        <p:spPr>
          <a:xfrm>
            <a:off x="3666227" y="1582193"/>
            <a:ext cx="2627807" cy="4838201"/>
          </a:xfrm>
          <a:prstGeom prst="rect">
            <a:avLst/>
          </a:prstGeom>
        </p:spPr>
      </p:pic>
    </p:spTree>
    <p:extLst>
      <p:ext uri="{BB962C8B-B14F-4D97-AF65-F5344CB8AC3E}">
        <p14:creationId xmlns:p14="http://schemas.microsoft.com/office/powerpoint/2010/main" val="324708531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F19E-4607-20B9-496D-ED0CA1A193DA}"/>
              </a:ext>
            </a:extLst>
          </p:cNvPr>
          <p:cNvSpPr>
            <a:spLocks noGrp="1"/>
          </p:cNvSpPr>
          <p:nvPr>
            <p:ph type="title"/>
          </p:nvPr>
        </p:nvSpPr>
        <p:spPr/>
        <p:txBody>
          <a:bodyPr/>
          <a:lstStyle/>
          <a:p>
            <a:r>
              <a:rPr lang="en-US" dirty="0"/>
              <a:t>The ERM Framework</a:t>
            </a:r>
          </a:p>
        </p:txBody>
      </p:sp>
      <p:sp>
        <p:nvSpPr>
          <p:cNvPr id="3" name="Content Placeholder 2">
            <a:extLst>
              <a:ext uri="{FF2B5EF4-FFF2-40B4-BE49-F238E27FC236}">
                <a16:creationId xmlns:a16="http://schemas.microsoft.com/office/drawing/2014/main" id="{C4BD4842-CC89-41D6-7A5D-635796A9C6D6}"/>
              </a:ext>
            </a:extLst>
          </p:cNvPr>
          <p:cNvSpPr>
            <a:spLocks noGrp="1"/>
          </p:cNvSpPr>
          <p:nvPr>
            <p:ph idx="1"/>
          </p:nvPr>
        </p:nvSpPr>
        <p:spPr/>
        <p:txBody>
          <a:bodyPr>
            <a:normAutofit lnSpcReduction="10000"/>
          </a:bodyPr>
          <a:lstStyle/>
          <a:p>
            <a:r>
              <a:rPr lang="en-US" dirty="0"/>
              <a:t>A client that wants to adopt ERM must first develop a framework made up of these components:</a:t>
            </a:r>
          </a:p>
          <a:p>
            <a:r>
              <a:rPr lang="en-US" dirty="0"/>
              <a:t>Leadership and accountability – Senior management should lead the wat in integrating ERM and establishing accountability</a:t>
            </a:r>
          </a:p>
          <a:p>
            <a:r>
              <a:rPr lang="en-US" dirty="0"/>
              <a:t>Alignment – The organization’s ERM approach must be aligned with its strategic objectives </a:t>
            </a:r>
          </a:p>
          <a:p>
            <a:r>
              <a:rPr lang="en-US" dirty="0"/>
              <a:t>Allocation of Resources – Resources needed to implement ERM must be properly allocated throughout the organization</a:t>
            </a:r>
          </a:p>
          <a:p>
            <a:r>
              <a:rPr lang="en-US" dirty="0"/>
              <a:t>Communication – The purpose and importance of ERM must be communicated and reported throughout the organization</a:t>
            </a:r>
          </a:p>
        </p:txBody>
      </p:sp>
    </p:spTree>
    <p:extLst>
      <p:ext uri="{BB962C8B-B14F-4D97-AF65-F5344CB8AC3E}">
        <p14:creationId xmlns:p14="http://schemas.microsoft.com/office/powerpoint/2010/main" val="37538290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376E-B423-C509-92D9-4793115B853D}"/>
              </a:ext>
            </a:extLst>
          </p:cNvPr>
          <p:cNvSpPr>
            <a:spLocks noGrp="1"/>
          </p:cNvSpPr>
          <p:nvPr>
            <p:ph type="title"/>
          </p:nvPr>
        </p:nvSpPr>
        <p:spPr/>
        <p:txBody>
          <a:bodyPr/>
          <a:lstStyle/>
          <a:p>
            <a:r>
              <a:rPr lang="en-US" dirty="0"/>
              <a:t>The ERM Process</a:t>
            </a:r>
          </a:p>
        </p:txBody>
      </p:sp>
      <p:sp>
        <p:nvSpPr>
          <p:cNvPr id="3" name="Content Placeholder 2">
            <a:extLst>
              <a:ext uri="{FF2B5EF4-FFF2-40B4-BE49-F238E27FC236}">
                <a16:creationId xmlns:a16="http://schemas.microsoft.com/office/drawing/2014/main" id="{8D7B44BE-79F7-B935-4E93-8C3A7F984B7B}"/>
              </a:ext>
            </a:extLst>
          </p:cNvPr>
          <p:cNvSpPr>
            <a:spLocks noGrp="1"/>
          </p:cNvSpPr>
          <p:nvPr>
            <p:ph idx="1"/>
          </p:nvPr>
        </p:nvSpPr>
        <p:spPr/>
        <p:txBody>
          <a:bodyPr>
            <a:normAutofit fontScale="77500" lnSpcReduction="20000"/>
          </a:bodyPr>
          <a:lstStyle/>
          <a:p>
            <a:r>
              <a:rPr lang="en-US" dirty="0"/>
              <a:t>Once a framework is in place, you can help your clients follow these steps in the ERM process</a:t>
            </a:r>
          </a:p>
          <a:p>
            <a:r>
              <a:rPr lang="en-US" dirty="0"/>
              <a:t>First, you will help your client scan its internal and external environments and define criteria that will be used in the risk assessment</a:t>
            </a:r>
          </a:p>
          <a:p>
            <a:r>
              <a:rPr lang="en-US" dirty="0"/>
              <a:t>Next, you will help your client identify operational, financial, strategic, and hazard risk and categorize these risks according to how critical they are to the organization’s strategy or survival.</a:t>
            </a:r>
          </a:p>
          <a:p>
            <a:r>
              <a:rPr lang="en-US" dirty="0"/>
              <a:t> Analyzing risks focuses on the causes of risk, their likelihood, and their consequences, In this step you will also help you client prioritize its risks based on their level of critically </a:t>
            </a:r>
          </a:p>
          <a:p>
            <a:r>
              <a:rPr lang="en-US" dirty="0"/>
              <a:t>In this step, you will assist your client in selecting which risks need to be treated based on the priority already established and how</a:t>
            </a:r>
          </a:p>
          <a:p>
            <a:r>
              <a:rPr lang="en-US" dirty="0"/>
              <a:t>Lastly, to be effective over time, the ERM process must be monitored to make sure risks are still being managed appropriately. You can help you clients monitor their risks and ensure that their ERM program is achieving expected results by staying up to date on emerging trends and potential triggering events that may effect them</a:t>
            </a:r>
          </a:p>
        </p:txBody>
      </p:sp>
    </p:spTree>
    <p:extLst>
      <p:ext uri="{BB962C8B-B14F-4D97-AF65-F5344CB8AC3E}">
        <p14:creationId xmlns:p14="http://schemas.microsoft.com/office/powerpoint/2010/main" val="254534749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7AD89-F99B-1EAB-0B49-92F5817954AE}"/>
              </a:ext>
            </a:extLst>
          </p:cNvPr>
          <p:cNvSpPr>
            <a:spLocks noGrp="1"/>
          </p:cNvSpPr>
          <p:nvPr>
            <p:ph type="title"/>
          </p:nvPr>
        </p:nvSpPr>
        <p:spPr/>
        <p:txBody>
          <a:bodyPr/>
          <a:lstStyle/>
          <a:p>
            <a:r>
              <a:rPr lang="en-US" dirty="0"/>
              <a:t>ERM Framework and Process</a:t>
            </a:r>
          </a:p>
        </p:txBody>
      </p:sp>
      <p:sp>
        <p:nvSpPr>
          <p:cNvPr id="4" name="Content Placeholder 3">
            <a:extLst>
              <a:ext uri="{FF2B5EF4-FFF2-40B4-BE49-F238E27FC236}">
                <a16:creationId xmlns:a16="http://schemas.microsoft.com/office/drawing/2014/main" id="{D7B37B7E-3361-187E-A7FD-25540925CD79}"/>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1DB2D8BE-D824-C188-70BE-AB121BE9D65B}"/>
              </a:ext>
            </a:extLst>
          </p:cNvPr>
          <p:cNvPicPr>
            <a:picLocks noChangeAspect="1"/>
          </p:cNvPicPr>
          <p:nvPr/>
        </p:nvPicPr>
        <p:blipFill>
          <a:blip r:embed="rId2"/>
          <a:stretch>
            <a:fillRect/>
          </a:stretch>
        </p:blipFill>
        <p:spPr>
          <a:xfrm>
            <a:off x="1722762" y="1342905"/>
            <a:ext cx="7849330" cy="5149970"/>
          </a:xfrm>
          <a:prstGeom prst="rect">
            <a:avLst/>
          </a:prstGeom>
        </p:spPr>
      </p:pic>
    </p:spTree>
    <p:extLst>
      <p:ext uri="{BB962C8B-B14F-4D97-AF65-F5344CB8AC3E}">
        <p14:creationId xmlns:p14="http://schemas.microsoft.com/office/powerpoint/2010/main" val="360266297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9CE07-6495-1999-6CAA-AD2333EB97FF}"/>
              </a:ext>
            </a:extLst>
          </p:cNvPr>
          <p:cNvSpPr>
            <a:spLocks noGrp="1"/>
          </p:cNvSpPr>
          <p:nvPr>
            <p:ph type="title"/>
          </p:nvPr>
        </p:nvSpPr>
        <p:spPr/>
        <p:txBody>
          <a:bodyPr/>
          <a:lstStyle/>
          <a:p>
            <a:r>
              <a:rPr lang="en-US" dirty="0"/>
              <a:t>ERM Process</a:t>
            </a:r>
          </a:p>
        </p:txBody>
      </p:sp>
      <p:sp>
        <p:nvSpPr>
          <p:cNvPr id="3" name="Content Placeholder 2">
            <a:extLst>
              <a:ext uri="{FF2B5EF4-FFF2-40B4-BE49-F238E27FC236}">
                <a16:creationId xmlns:a16="http://schemas.microsoft.com/office/drawing/2014/main" id="{75584608-704C-E9B7-F5D6-5E69E6915EB3}"/>
              </a:ext>
            </a:extLst>
          </p:cNvPr>
          <p:cNvSpPr>
            <a:spLocks noGrp="1"/>
          </p:cNvSpPr>
          <p:nvPr>
            <p:ph idx="1"/>
          </p:nvPr>
        </p:nvSpPr>
        <p:spPr/>
        <p:txBody>
          <a:bodyPr/>
          <a:lstStyle/>
          <a:p>
            <a:r>
              <a:rPr lang="en-US" dirty="0"/>
              <a:t>Scan Environment</a:t>
            </a:r>
          </a:p>
          <a:p>
            <a:r>
              <a:rPr lang="en-US" dirty="0"/>
              <a:t>Identify Risks</a:t>
            </a:r>
          </a:p>
          <a:p>
            <a:r>
              <a:rPr lang="en-US" dirty="0"/>
              <a:t>Analyze Risks</a:t>
            </a:r>
          </a:p>
          <a:p>
            <a:r>
              <a:rPr lang="en-US" dirty="0"/>
              <a:t>Treat Risks</a:t>
            </a:r>
          </a:p>
          <a:p>
            <a:r>
              <a:rPr lang="en-US" dirty="0"/>
              <a:t>Monitor and assure</a:t>
            </a:r>
          </a:p>
        </p:txBody>
      </p:sp>
    </p:spTree>
    <p:extLst>
      <p:ext uri="{BB962C8B-B14F-4D97-AF65-F5344CB8AC3E}">
        <p14:creationId xmlns:p14="http://schemas.microsoft.com/office/powerpoint/2010/main" val="253804953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C1FA8-EFAF-56DE-2995-004A8E85F722}"/>
              </a:ext>
            </a:extLst>
          </p:cNvPr>
          <p:cNvSpPr>
            <a:spLocks noGrp="1"/>
          </p:cNvSpPr>
          <p:nvPr>
            <p:ph type="title"/>
          </p:nvPr>
        </p:nvSpPr>
        <p:spPr/>
        <p:txBody>
          <a:bodyPr/>
          <a:lstStyle/>
          <a:p>
            <a:r>
              <a:rPr lang="en-US" dirty="0"/>
              <a:t>The Expanding Role of the Commercial Producer Overview</a:t>
            </a:r>
          </a:p>
        </p:txBody>
      </p:sp>
      <p:sp>
        <p:nvSpPr>
          <p:cNvPr id="3" name="Content Placeholder 2">
            <a:extLst>
              <a:ext uri="{FF2B5EF4-FFF2-40B4-BE49-F238E27FC236}">
                <a16:creationId xmlns:a16="http://schemas.microsoft.com/office/drawing/2014/main" id="{8B5BE297-A7B4-7903-155B-FD6C7C643EFD}"/>
              </a:ext>
            </a:extLst>
          </p:cNvPr>
          <p:cNvSpPr>
            <a:spLocks noGrp="1"/>
          </p:cNvSpPr>
          <p:nvPr>
            <p:ph idx="1"/>
          </p:nvPr>
        </p:nvSpPr>
        <p:spPr/>
        <p:txBody>
          <a:bodyPr/>
          <a:lstStyle/>
          <a:p>
            <a:r>
              <a:rPr lang="en-US" dirty="0"/>
              <a:t>Producers can set themselves apart from the competition by becoming risk consultants for the clients they serve</a:t>
            </a:r>
          </a:p>
          <a:p>
            <a:r>
              <a:rPr lang="en-US" dirty="0"/>
              <a:t>This requires a true understanding of clients businesses</a:t>
            </a:r>
          </a:p>
          <a:p>
            <a:r>
              <a:rPr lang="en-US" dirty="0"/>
              <a:t>ERM can help producers add value to client relationships by better situating clients to address threats and optimize opportunities</a:t>
            </a:r>
          </a:p>
          <a:p>
            <a:r>
              <a:rPr lang="en-US" dirty="0"/>
              <a:t>This is accomplished by expanding the risk to include operational, financial and strategic risks, in addition to hazard risks.</a:t>
            </a:r>
          </a:p>
        </p:txBody>
      </p:sp>
    </p:spTree>
    <p:extLst>
      <p:ext uri="{BB962C8B-B14F-4D97-AF65-F5344CB8AC3E}">
        <p14:creationId xmlns:p14="http://schemas.microsoft.com/office/powerpoint/2010/main" val="3792933724"/>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C2952-82D3-0A69-EACF-02C72D037C66}"/>
              </a:ext>
            </a:extLst>
          </p:cNvPr>
          <p:cNvSpPr>
            <a:spLocks noGrp="1"/>
          </p:cNvSpPr>
          <p:nvPr>
            <p:ph type="title"/>
          </p:nvPr>
        </p:nvSpPr>
        <p:spPr/>
        <p:txBody>
          <a:bodyPr/>
          <a:lstStyle/>
          <a:p>
            <a:r>
              <a:rPr lang="en-US" dirty="0"/>
              <a:t>How Data Analytics Is Transforming Commercial Claims</a:t>
            </a:r>
          </a:p>
        </p:txBody>
      </p:sp>
      <p:sp>
        <p:nvSpPr>
          <p:cNvPr id="3" name="Content Placeholder 2">
            <a:extLst>
              <a:ext uri="{FF2B5EF4-FFF2-40B4-BE49-F238E27FC236}">
                <a16:creationId xmlns:a16="http://schemas.microsoft.com/office/drawing/2014/main" id="{C6761A56-E121-B553-1846-CB2F51854B30}"/>
              </a:ext>
            </a:extLst>
          </p:cNvPr>
          <p:cNvSpPr>
            <a:spLocks noGrp="1"/>
          </p:cNvSpPr>
          <p:nvPr>
            <p:ph idx="1"/>
          </p:nvPr>
        </p:nvSpPr>
        <p:spPr/>
        <p:txBody>
          <a:bodyPr/>
          <a:lstStyle/>
          <a:p>
            <a:r>
              <a:rPr lang="en-US" dirty="0"/>
              <a:t>Insurance professionals should understand not only their insurers overall claim process but also how data analytics can be applied to it to achieve business goals</a:t>
            </a:r>
          </a:p>
          <a:p>
            <a:r>
              <a:rPr lang="en-US" dirty="0"/>
              <a:t>Insurers have extensive data about their claims and claims practices</a:t>
            </a:r>
          </a:p>
          <a:p>
            <a:r>
              <a:rPr lang="en-US" dirty="0"/>
              <a:t>Data analytics can be applied to that data to find ways to increase efficiency and cost effectiveness and improve the customer experience</a:t>
            </a:r>
          </a:p>
          <a:p>
            <a:r>
              <a:rPr lang="en-US" dirty="0"/>
              <a:t>Lets examine how data analytics is often implemented across an insurer’s entire claims process, as well as to individual activities within that process, to improve performance. </a:t>
            </a:r>
          </a:p>
        </p:txBody>
      </p:sp>
    </p:spTree>
    <p:extLst>
      <p:ext uri="{BB962C8B-B14F-4D97-AF65-F5344CB8AC3E}">
        <p14:creationId xmlns:p14="http://schemas.microsoft.com/office/powerpoint/2010/main" val="3352765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311A-8C6E-22CF-D4DD-8DCE66E88165}"/>
              </a:ext>
            </a:extLst>
          </p:cNvPr>
          <p:cNvSpPr>
            <a:spLocks noGrp="1"/>
          </p:cNvSpPr>
          <p:nvPr>
            <p:ph type="title"/>
          </p:nvPr>
        </p:nvSpPr>
        <p:spPr/>
        <p:txBody>
          <a:bodyPr/>
          <a:lstStyle/>
          <a:p>
            <a:r>
              <a:rPr lang="en-US" dirty="0"/>
              <a:t>Major Categories of Commercial Liability Loss Exposures </a:t>
            </a:r>
          </a:p>
        </p:txBody>
      </p:sp>
      <p:sp>
        <p:nvSpPr>
          <p:cNvPr id="3" name="Content Placeholder 2">
            <a:extLst>
              <a:ext uri="{FF2B5EF4-FFF2-40B4-BE49-F238E27FC236}">
                <a16:creationId xmlns:a16="http://schemas.microsoft.com/office/drawing/2014/main" id="{95AD623C-090C-A7A4-79E0-2F4AB06D3345}"/>
              </a:ext>
            </a:extLst>
          </p:cNvPr>
          <p:cNvSpPr>
            <a:spLocks noGrp="1"/>
          </p:cNvSpPr>
          <p:nvPr>
            <p:ph idx="1"/>
          </p:nvPr>
        </p:nvSpPr>
        <p:spPr/>
        <p:txBody>
          <a:bodyPr>
            <a:normAutofit fontScale="85000" lnSpcReduction="20000"/>
          </a:bodyPr>
          <a:lstStyle/>
          <a:p>
            <a:r>
              <a:rPr lang="en-US" b="1" dirty="0"/>
              <a:t>Premises and operations liability</a:t>
            </a:r>
          </a:p>
          <a:p>
            <a:r>
              <a:rPr lang="en-US" b="1" dirty="0"/>
              <a:t>Products and completed operations liability</a:t>
            </a:r>
          </a:p>
          <a:p>
            <a:r>
              <a:rPr lang="en-US" dirty="0"/>
              <a:t>Automobile liability</a:t>
            </a:r>
          </a:p>
          <a:p>
            <a:r>
              <a:rPr lang="en-US" dirty="0"/>
              <a:t>Workers compensation and employers liability </a:t>
            </a:r>
          </a:p>
          <a:p>
            <a:r>
              <a:rPr lang="en-US" dirty="0"/>
              <a:t>Personal and advertising injury liability </a:t>
            </a:r>
          </a:p>
          <a:p>
            <a:r>
              <a:rPr lang="en-US" dirty="0"/>
              <a:t>Management liability </a:t>
            </a:r>
          </a:p>
          <a:p>
            <a:r>
              <a:rPr lang="en-US" dirty="0"/>
              <a:t>Professional liability</a:t>
            </a:r>
          </a:p>
          <a:p>
            <a:r>
              <a:rPr lang="en-US" dirty="0"/>
              <a:t>Marine liability </a:t>
            </a:r>
          </a:p>
          <a:p>
            <a:r>
              <a:rPr lang="en-US" dirty="0"/>
              <a:t>Aircraft liability</a:t>
            </a:r>
          </a:p>
          <a:p>
            <a:r>
              <a:rPr lang="en-US" dirty="0"/>
              <a:t>Cyber liability</a:t>
            </a:r>
          </a:p>
          <a:p>
            <a:r>
              <a:rPr lang="en-US" dirty="0"/>
              <a:t>Environmental liability </a:t>
            </a:r>
          </a:p>
          <a:p>
            <a:endParaRPr lang="en-US" dirty="0"/>
          </a:p>
        </p:txBody>
      </p:sp>
    </p:spTree>
    <p:extLst>
      <p:ext uri="{BB962C8B-B14F-4D97-AF65-F5344CB8AC3E}">
        <p14:creationId xmlns:p14="http://schemas.microsoft.com/office/powerpoint/2010/main" val="73001007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AEA54-6746-72E3-E1D9-1046E98544DC}"/>
              </a:ext>
            </a:extLst>
          </p:cNvPr>
          <p:cNvSpPr>
            <a:spLocks noGrp="1"/>
          </p:cNvSpPr>
          <p:nvPr>
            <p:ph type="title"/>
          </p:nvPr>
        </p:nvSpPr>
        <p:spPr/>
        <p:txBody>
          <a:bodyPr/>
          <a:lstStyle/>
          <a:p>
            <a:r>
              <a:rPr lang="en-US" dirty="0"/>
              <a:t>Claims Data</a:t>
            </a:r>
          </a:p>
        </p:txBody>
      </p:sp>
      <p:sp>
        <p:nvSpPr>
          <p:cNvPr id="3" name="Content Placeholder 2">
            <a:extLst>
              <a:ext uri="{FF2B5EF4-FFF2-40B4-BE49-F238E27FC236}">
                <a16:creationId xmlns:a16="http://schemas.microsoft.com/office/drawing/2014/main" id="{35E06143-26D4-304A-54A0-B289FF29053D}"/>
              </a:ext>
            </a:extLst>
          </p:cNvPr>
          <p:cNvSpPr>
            <a:spLocks noGrp="1"/>
          </p:cNvSpPr>
          <p:nvPr>
            <p:ph idx="1"/>
          </p:nvPr>
        </p:nvSpPr>
        <p:spPr/>
        <p:txBody>
          <a:bodyPr>
            <a:normAutofit fontScale="77500" lnSpcReduction="20000"/>
          </a:bodyPr>
          <a:lstStyle/>
          <a:p>
            <a:r>
              <a:rPr lang="en-US" dirty="0"/>
              <a:t>Insured’s personal data</a:t>
            </a:r>
          </a:p>
          <a:p>
            <a:r>
              <a:rPr lang="en-US" dirty="0"/>
              <a:t>Policy type</a:t>
            </a:r>
          </a:p>
          <a:p>
            <a:r>
              <a:rPr lang="en-US" dirty="0"/>
              <a:t>Type of loss</a:t>
            </a:r>
          </a:p>
          <a:p>
            <a:r>
              <a:rPr lang="en-US" dirty="0"/>
              <a:t>Amount of loss</a:t>
            </a:r>
          </a:p>
          <a:p>
            <a:r>
              <a:rPr lang="en-US" dirty="0"/>
              <a:t>Witness data</a:t>
            </a:r>
          </a:p>
          <a:p>
            <a:r>
              <a:rPr lang="en-US" dirty="0"/>
              <a:t>Activity of Loss</a:t>
            </a:r>
          </a:p>
          <a:p>
            <a:r>
              <a:rPr lang="en-US" dirty="0"/>
              <a:t>Witness data</a:t>
            </a:r>
          </a:p>
          <a:p>
            <a:r>
              <a:rPr lang="en-US" dirty="0"/>
              <a:t>Activity logs</a:t>
            </a:r>
          </a:p>
          <a:p>
            <a:r>
              <a:rPr lang="en-US" dirty="0"/>
              <a:t>Investigation data</a:t>
            </a:r>
          </a:p>
          <a:p>
            <a:r>
              <a:rPr lang="en-US" dirty="0"/>
              <a:t>Loss Reserves</a:t>
            </a:r>
          </a:p>
          <a:p>
            <a:r>
              <a:rPr lang="en-US" dirty="0"/>
              <a:t>Loss Adjustment expenses</a:t>
            </a:r>
          </a:p>
          <a:p>
            <a:r>
              <a:rPr lang="en-US" dirty="0"/>
              <a:t>Settlement amount</a:t>
            </a:r>
          </a:p>
        </p:txBody>
      </p:sp>
    </p:spTree>
    <p:extLst>
      <p:ext uri="{BB962C8B-B14F-4D97-AF65-F5344CB8AC3E}">
        <p14:creationId xmlns:p14="http://schemas.microsoft.com/office/powerpoint/2010/main" val="278348800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F4E4-21D6-84EA-7180-37F661C47AF7}"/>
              </a:ext>
            </a:extLst>
          </p:cNvPr>
          <p:cNvSpPr>
            <a:spLocks noGrp="1"/>
          </p:cNvSpPr>
          <p:nvPr>
            <p:ph type="title"/>
          </p:nvPr>
        </p:nvSpPr>
        <p:spPr/>
        <p:txBody>
          <a:bodyPr/>
          <a:lstStyle/>
          <a:p>
            <a:r>
              <a:rPr lang="en-US" dirty="0"/>
              <a:t>Data Analytics can improve</a:t>
            </a:r>
          </a:p>
        </p:txBody>
      </p:sp>
      <p:sp>
        <p:nvSpPr>
          <p:cNvPr id="3" name="Content Placeholder 2">
            <a:extLst>
              <a:ext uri="{FF2B5EF4-FFF2-40B4-BE49-F238E27FC236}">
                <a16:creationId xmlns:a16="http://schemas.microsoft.com/office/drawing/2014/main" id="{F9EBEB95-76CA-D870-4A20-BCBD03AFEDE3}"/>
              </a:ext>
            </a:extLst>
          </p:cNvPr>
          <p:cNvSpPr>
            <a:spLocks noGrp="1"/>
          </p:cNvSpPr>
          <p:nvPr>
            <p:ph idx="1"/>
          </p:nvPr>
        </p:nvSpPr>
        <p:spPr/>
        <p:txBody>
          <a:bodyPr/>
          <a:lstStyle/>
          <a:p>
            <a:r>
              <a:rPr lang="en-US" dirty="0"/>
              <a:t>The entire claims process</a:t>
            </a:r>
          </a:p>
          <a:p>
            <a:r>
              <a:rPr lang="en-US" dirty="0"/>
              <a:t>Individual activities in the claims process</a:t>
            </a:r>
          </a:p>
        </p:txBody>
      </p:sp>
    </p:spTree>
    <p:extLst>
      <p:ext uri="{BB962C8B-B14F-4D97-AF65-F5344CB8AC3E}">
        <p14:creationId xmlns:p14="http://schemas.microsoft.com/office/powerpoint/2010/main" val="386383377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9BD0-C2D9-4B65-CDC2-F5AE181489F7}"/>
              </a:ext>
            </a:extLst>
          </p:cNvPr>
          <p:cNvSpPr>
            <a:spLocks noGrp="1"/>
          </p:cNvSpPr>
          <p:nvPr>
            <p:ph type="title"/>
          </p:nvPr>
        </p:nvSpPr>
        <p:spPr/>
        <p:txBody>
          <a:bodyPr/>
          <a:lstStyle/>
          <a:p>
            <a:r>
              <a:rPr lang="en-US" dirty="0"/>
              <a:t>Improving the Entire Claims Process</a:t>
            </a:r>
          </a:p>
        </p:txBody>
      </p:sp>
      <p:sp>
        <p:nvSpPr>
          <p:cNvPr id="3" name="Content Placeholder 2">
            <a:extLst>
              <a:ext uri="{FF2B5EF4-FFF2-40B4-BE49-F238E27FC236}">
                <a16:creationId xmlns:a16="http://schemas.microsoft.com/office/drawing/2014/main" id="{AC779BB4-97BA-8038-CFDE-1FD744C771E4}"/>
              </a:ext>
            </a:extLst>
          </p:cNvPr>
          <p:cNvSpPr>
            <a:spLocks noGrp="1"/>
          </p:cNvSpPr>
          <p:nvPr>
            <p:ph idx="1"/>
          </p:nvPr>
        </p:nvSpPr>
        <p:spPr/>
        <p:txBody>
          <a:bodyPr>
            <a:normAutofit fontScale="92500" lnSpcReduction="20000"/>
          </a:bodyPr>
          <a:lstStyle/>
          <a:p>
            <a:r>
              <a:rPr lang="en-US" dirty="0"/>
              <a:t>6 Major activities in the claims handling process</a:t>
            </a:r>
          </a:p>
          <a:p>
            <a:r>
              <a:rPr lang="en-US" dirty="0"/>
              <a:t>Insurers use process mining to provide insights about the claims process and identify potential areas for improvement</a:t>
            </a:r>
          </a:p>
          <a:p>
            <a:r>
              <a:rPr lang="en-US" dirty="0"/>
              <a:t>Process mining differs from other data analysis techniques in that it looks at an entire process, rather than one specific area.</a:t>
            </a:r>
          </a:p>
          <a:p>
            <a:r>
              <a:rPr lang="en-US" dirty="0"/>
              <a:t>Process mining of the claims process beings with data analysis of claims activity logs to identify steps taken for claims and the timing of them</a:t>
            </a:r>
          </a:p>
          <a:p>
            <a:r>
              <a:rPr lang="en-US" dirty="0"/>
              <a:t>An algorithm analyzes all the claims data for the previous year and calculates the duration of each activity. This allows the insurer to understand the average time for each activity, set bench marks and look for areas where improvements could be made</a:t>
            </a:r>
          </a:p>
          <a:p>
            <a:r>
              <a:rPr lang="en-US" dirty="0"/>
              <a:t>Data analysis of the claims process could also be conducted to evaluate how different types of claims are investigated, managed and concluded</a:t>
            </a:r>
          </a:p>
        </p:txBody>
      </p:sp>
    </p:spTree>
    <p:extLst>
      <p:ext uri="{BB962C8B-B14F-4D97-AF65-F5344CB8AC3E}">
        <p14:creationId xmlns:p14="http://schemas.microsoft.com/office/powerpoint/2010/main" val="43562577"/>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81EDE-F968-0E61-0E62-AC5B3289E34E}"/>
              </a:ext>
            </a:extLst>
          </p:cNvPr>
          <p:cNvSpPr>
            <a:spLocks noGrp="1"/>
          </p:cNvSpPr>
          <p:nvPr>
            <p:ph type="title"/>
          </p:nvPr>
        </p:nvSpPr>
        <p:spPr/>
        <p:txBody>
          <a:bodyPr/>
          <a:lstStyle/>
          <a:p>
            <a:r>
              <a:rPr lang="en-US" dirty="0"/>
              <a:t>Improving the Entire Claims Process</a:t>
            </a:r>
          </a:p>
        </p:txBody>
      </p:sp>
      <p:sp>
        <p:nvSpPr>
          <p:cNvPr id="4" name="Content Placeholder 3">
            <a:extLst>
              <a:ext uri="{FF2B5EF4-FFF2-40B4-BE49-F238E27FC236}">
                <a16:creationId xmlns:a16="http://schemas.microsoft.com/office/drawing/2014/main" id="{D6AEB299-A6E6-DE4A-439D-9E676518ECAB}"/>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600B244B-6B85-59E5-351B-C08429A51645}"/>
              </a:ext>
            </a:extLst>
          </p:cNvPr>
          <p:cNvPicPr>
            <a:picLocks noChangeAspect="1"/>
          </p:cNvPicPr>
          <p:nvPr/>
        </p:nvPicPr>
        <p:blipFill>
          <a:blip r:embed="rId2"/>
          <a:stretch>
            <a:fillRect/>
          </a:stretch>
        </p:blipFill>
        <p:spPr>
          <a:xfrm>
            <a:off x="51289" y="1656272"/>
            <a:ext cx="12089422" cy="3545456"/>
          </a:xfrm>
          <a:prstGeom prst="rect">
            <a:avLst/>
          </a:prstGeom>
        </p:spPr>
      </p:pic>
    </p:spTree>
    <p:extLst>
      <p:ext uri="{BB962C8B-B14F-4D97-AF65-F5344CB8AC3E}">
        <p14:creationId xmlns:p14="http://schemas.microsoft.com/office/powerpoint/2010/main" val="244201029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ECF9B-8363-4250-709B-0E31029AD82D}"/>
              </a:ext>
            </a:extLst>
          </p:cNvPr>
          <p:cNvSpPr>
            <a:spLocks noGrp="1"/>
          </p:cNvSpPr>
          <p:nvPr>
            <p:ph type="title"/>
          </p:nvPr>
        </p:nvSpPr>
        <p:spPr/>
        <p:txBody>
          <a:bodyPr/>
          <a:lstStyle/>
          <a:p>
            <a:r>
              <a:rPr lang="en-US" dirty="0"/>
              <a:t>Improving Individual Activities in the Claims Process</a:t>
            </a:r>
          </a:p>
        </p:txBody>
      </p:sp>
      <p:sp>
        <p:nvSpPr>
          <p:cNvPr id="3" name="Content Placeholder 2">
            <a:extLst>
              <a:ext uri="{FF2B5EF4-FFF2-40B4-BE49-F238E27FC236}">
                <a16:creationId xmlns:a16="http://schemas.microsoft.com/office/drawing/2014/main" id="{D3BB53CA-C0CE-93FE-AB5B-9420C23D0C1B}"/>
              </a:ext>
            </a:extLst>
          </p:cNvPr>
          <p:cNvSpPr>
            <a:spLocks noGrp="1"/>
          </p:cNvSpPr>
          <p:nvPr>
            <p:ph idx="1"/>
          </p:nvPr>
        </p:nvSpPr>
        <p:spPr/>
        <p:txBody>
          <a:bodyPr/>
          <a:lstStyle/>
          <a:p>
            <a:r>
              <a:rPr lang="en-US" dirty="0"/>
              <a:t>Various Data analysis techniques can be used to take a deep dive into specific activities that make up the entire process</a:t>
            </a:r>
          </a:p>
          <a:p>
            <a:r>
              <a:rPr lang="en-US" dirty="0"/>
              <a:t>For Example, cluster analysis can be used to group claims that have similar attributes. These grouping can then be used in a variety of ways, such as predicting the cost of claims that fall into a particular group but have not yet been settled</a:t>
            </a:r>
          </a:p>
        </p:txBody>
      </p:sp>
    </p:spTree>
    <p:extLst>
      <p:ext uri="{BB962C8B-B14F-4D97-AF65-F5344CB8AC3E}">
        <p14:creationId xmlns:p14="http://schemas.microsoft.com/office/powerpoint/2010/main" val="1701047438"/>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4EA2B-931C-6A92-9A61-1E36D8359975}"/>
              </a:ext>
            </a:extLst>
          </p:cNvPr>
          <p:cNvSpPr>
            <a:spLocks noGrp="1"/>
          </p:cNvSpPr>
          <p:nvPr>
            <p:ph type="title"/>
          </p:nvPr>
        </p:nvSpPr>
        <p:spPr/>
        <p:txBody>
          <a:bodyPr/>
          <a:lstStyle/>
          <a:p>
            <a:r>
              <a:rPr lang="en-US" dirty="0"/>
              <a:t>Improving Individual Activities in the Claims Process</a:t>
            </a:r>
          </a:p>
        </p:txBody>
      </p:sp>
      <p:sp>
        <p:nvSpPr>
          <p:cNvPr id="3" name="Content Placeholder 2">
            <a:extLst>
              <a:ext uri="{FF2B5EF4-FFF2-40B4-BE49-F238E27FC236}">
                <a16:creationId xmlns:a16="http://schemas.microsoft.com/office/drawing/2014/main" id="{B82972A3-C419-378C-78A8-55EE43176F3D}"/>
              </a:ext>
            </a:extLst>
          </p:cNvPr>
          <p:cNvSpPr>
            <a:spLocks noGrp="1"/>
          </p:cNvSpPr>
          <p:nvPr>
            <p:ph idx="1"/>
          </p:nvPr>
        </p:nvSpPr>
        <p:spPr/>
        <p:txBody>
          <a:bodyPr/>
          <a:lstStyle/>
          <a:p>
            <a:r>
              <a:rPr lang="en-US" dirty="0"/>
              <a:t>Other aspects of claims activities can also be evaluated, such as:</a:t>
            </a:r>
          </a:p>
          <a:p>
            <a:r>
              <a:rPr lang="en-US" dirty="0"/>
              <a:t>Average settlement amounts</a:t>
            </a:r>
          </a:p>
          <a:p>
            <a:r>
              <a:rPr lang="en-US" dirty="0"/>
              <a:t>Average time to settlement</a:t>
            </a:r>
          </a:p>
          <a:p>
            <a:r>
              <a:rPr lang="en-US" dirty="0"/>
              <a:t>Litigation results</a:t>
            </a:r>
          </a:p>
          <a:p>
            <a:r>
              <a:rPr lang="en-US" dirty="0"/>
              <a:t>Subrogation amounts</a:t>
            </a:r>
          </a:p>
          <a:p>
            <a:r>
              <a:rPr lang="en-US" dirty="0"/>
              <a:t>Fraud Investigations</a:t>
            </a:r>
          </a:p>
        </p:txBody>
      </p:sp>
    </p:spTree>
    <p:extLst>
      <p:ext uri="{BB962C8B-B14F-4D97-AF65-F5344CB8AC3E}">
        <p14:creationId xmlns:p14="http://schemas.microsoft.com/office/powerpoint/2010/main" val="188900753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8DB-8E6A-9A32-1381-981BD6E3287D}"/>
              </a:ext>
            </a:extLst>
          </p:cNvPr>
          <p:cNvSpPr>
            <a:spLocks noGrp="1"/>
          </p:cNvSpPr>
          <p:nvPr>
            <p:ph type="title"/>
          </p:nvPr>
        </p:nvSpPr>
        <p:spPr/>
        <p:txBody>
          <a:bodyPr/>
          <a:lstStyle/>
          <a:p>
            <a:r>
              <a:rPr lang="en-US" dirty="0"/>
              <a:t>Detecting Claims Fraud</a:t>
            </a:r>
          </a:p>
        </p:txBody>
      </p:sp>
      <p:sp>
        <p:nvSpPr>
          <p:cNvPr id="3" name="Content Placeholder 2">
            <a:extLst>
              <a:ext uri="{FF2B5EF4-FFF2-40B4-BE49-F238E27FC236}">
                <a16:creationId xmlns:a16="http://schemas.microsoft.com/office/drawing/2014/main" id="{BA544856-7465-CD33-570C-BB14FF0500AD}"/>
              </a:ext>
            </a:extLst>
          </p:cNvPr>
          <p:cNvSpPr>
            <a:spLocks noGrp="1"/>
          </p:cNvSpPr>
          <p:nvPr>
            <p:ph idx="1"/>
          </p:nvPr>
        </p:nvSpPr>
        <p:spPr/>
        <p:txBody>
          <a:bodyPr/>
          <a:lstStyle/>
          <a:p>
            <a:r>
              <a:rPr lang="en-US" dirty="0"/>
              <a:t>Insurers have been especially quick to embrace data analytics for fraud detection </a:t>
            </a:r>
          </a:p>
          <a:p>
            <a:r>
              <a:rPr lang="en-US" dirty="0"/>
              <a:t>Advances in data mining techniques in particular are enabling insurers to more effectively identify patterns related to fraudulent claims activity</a:t>
            </a:r>
          </a:p>
          <a:p>
            <a:r>
              <a:rPr lang="en-US" dirty="0"/>
              <a:t>Insurers use data mining programs to analyze vast amounts of claims data to identify similarities or connections that may indicate fraud</a:t>
            </a:r>
          </a:p>
          <a:p>
            <a:r>
              <a:rPr lang="en-US" dirty="0"/>
              <a:t>Examples of fraud indicators include a claimant who pushes for a quick settlement, has too little documentation or resides with other who have recently filed similar claims</a:t>
            </a:r>
          </a:p>
        </p:txBody>
      </p:sp>
    </p:spTree>
    <p:extLst>
      <p:ext uri="{BB962C8B-B14F-4D97-AF65-F5344CB8AC3E}">
        <p14:creationId xmlns:p14="http://schemas.microsoft.com/office/powerpoint/2010/main" val="93835466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5BEB3-0282-D271-2D18-6061B0AC6DDF}"/>
              </a:ext>
            </a:extLst>
          </p:cNvPr>
          <p:cNvSpPr>
            <a:spLocks noGrp="1"/>
          </p:cNvSpPr>
          <p:nvPr>
            <p:ph type="title"/>
          </p:nvPr>
        </p:nvSpPr>
        <p:spPr/>
        <p:txBody>
          <a:bodyPr/>
          <a:lstStyle/>
          <a:p>
            <a:r>
              <a:rPr lang="en-US" dirty="0"/>
              <a:t>Detecting Claims Fraud</a:t>
            </a:r>
          </a:p>
        </p:txBody>
      </p:sp>
      <p:sp>
        <p:nvSpPr>
          <p:cNvPr id="3" name="Content Placeholder 2">
            <a:extLst>
              <a:ext uri="{FF2B5EF4-FFF2-40B4-BE49-F238E27FC236}">
                <a16:creationId xmlns:a16="http://schemas.microsoft.com/office/drawing/2014/main" id="{5299E519-4AE8-661E-CC89-1DA7E907165B}"/>
              </a:ext>
            </a:extLst>
          </p:cNvPr>
          <p:cNvSpPr>
            <a:spLocks noGrp="1"/>
          </p:cNvSpPr>
          <p:nvPr>
            <p:ph idx="1"/>
          </p:nvPr>
        </p:nvSpPr>
        <p:spPr/>
        <p:txBody>
          <a:bodyPr/>
          <a:lstStyle/>
          <a:p>
            <a:r>
              <a:rPr lang="en-US" dirty="0"/>
              <a:t>Let’s say an insurer receives three claims for three separate slip-and-fall injuries within the same month while the claims were made by different people, a social network analysis revealed that all of the claimants know each other and reported similar injuries – facts that wouldn’t have been discovered if the claims were handled by different claims representatives </a:t>
            </a:r>
          </a:p>
          <a:p>
            <a:r>
              <a:rPr lang="en-US" dirty="0"/>
              <a:t>The insurers special investigation unit is then notified and can investigate the claims</a:t>
            </a:r>
          </a:p>
        </p:txBody>
      </p:sp>
    </p:spTree>
    <p:extLst>
      <p:ext uri="{BB962C8B-B14F-4D97-AF65-F5344CB8AC3E}">
        <p14:creationId xmlns:p14="http://schemas.microsoft.com/office/powerpoint/2010/main" val="428056981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7245F-C5B6-59F8-3FB9-4BBFEC177787}"/>
              </a:ext>
            </a:extLst>
          </p:cNvPr>
          <p:cNvSpPr>
            <a:spLocks noGrp="1"/>
          </p:cNvSpPr>
          <p:nvPr>
            <p:ph type="title"/>
          </p:nvPr>
        </p:nvSpPr>
        <p:spPr/>
        <p:txBody>
          <a:bodyPr/>
          <a:lstStyle/>
          <a:p>
            <a:r>
              <a:rPr lang="en-US" dirty="0"/>
              <a:t>How Data Analytics Is Transforming Commercial Claims Overview</a:t>
            </a:r>
          </a:p>
        </p:txBody>
      </p:sp>
      <p:sp>
        <p:nvSpPr>
          <p:cNvPr id="3" name="Content Placeholder 2">
            <a:extLst>
              <a:ext uri="{FF2B5EF4-FFF2-40B4-BE49-F238E27FC236}">
                <a16:creationId xmlns:a16="http://schemas.microsoft.com/office/drawing/2014/main" id="{95FB3BA2-70FD-A6C4-68E7-BFB3B1854809}"/>
              </a:ext>
            </a:extLst>
          </p:cNvPr>
          <p:cNvSpPr>
            <a:spLocks noGrp="1"/>
          </p:cNvSpPr>
          <p:nvPr>
            <p:ph idx="1"/>
          </p:nvPr>
        </p:nvSpPr>
        <p:spPr/>
        <p:txBody>
          <a:bodyPr/>
          <a:lstStyle/>
          <a:p>
            <a:r>
              <a:rPr lang="en-US" dirty="0"/>
              <a:t>Insurers are successfully applying data analytics to the claims process to increase efficiency and cost effectiveness and improve the customer experience</a:t>
            </a:r>
          </a:p>
          <a:p>
            <a:r>
              <a:rPr lang="en-US" dirty="0"/>
              <a:t>Process mining evaluates the claims process in totality to help the insurer assess the average time for each claims activity, set benchmarks and look for potential improvements </a:t>
            </a:r>
          </a:p>
          <a:p>
            <a:r>
              <a:rPr lang="en-US" dirty="0"/>
              <a:t>Various data analysis techniques can also be sued to dive into specific claims activities </a:t>
            </a:r>
          </a:p>
          <a:p>
            <a:r>
              <a:rPr lang="en-US" dirty="0"/>
              <a:t>Data mining in particular has been widely embraced for its ability to detect claims fraud</a:t>
            </a:r>
          </a:p>
        </p:txBody>
      </p:sp>
    </p:spTree>
    <p:extLst>
      <p:ext uri="{BB962C8B-B14F-4D97-AF65-F5344CB8AC3E}">
        <p14:creationId xmlns:p14="http://schemas.microsoft.com/office/powerpoint/2010/main" val="409334077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871BC-11A5-2B9B-554D-2B8596F151E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066FCC-B3B8-7DEA-D5A6-FCAECF5CA51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11257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2F15-3498-5929-E34D-0284F0590BCD}"/>
              </a:ext>
            </a:extLst>
          </p:cNvPr>
          <p:cNvSpPr>
            <a:spLocks noGrp="1"/>
          </p:cNvSpPr>
          <p:nvPr>
            <p:ph type="title"/>
          </p:nvPr>
        </p:nvSpPr>
        <p:spPr/>
        <p:txBody>
          <a:bodyPr/>
          <a:lstStyle/>
          <a:p>
            <a:r>
              <a:rPr lang="en-US" dirty="0"/>
              <a:t>Identifying Liability Loss Exposures</a:t>
            </a:r>
          </a:p>
        </p:txBody>
      </p:sp>
      <p:sp>
        <p:nvSpPr>
          <p:cNvPr id="3" name="Content Placeholder 2">
            <a:extLst>
              <a:ext uri="{FF2B5EF4-FFF2-40B4-BE49-F238E27FC236}">
                <a16:creationId xmlns:a16="http://schemas.microsoft.com/office/drawing/2014/main" id="{DF18F576-72BB-2404-C05D-A1B34BB951D7}"/>
              </a:ext>
            </a:extLst>
          </p:cNvPr>
          <p:cNvSpPr>
            <a:spLocks noGrp="1"/>
          </p:cNvSpPr>
          <p:nvPr>
            <p:ph idx="1"/>
          </p:nvPr>
        </p:nvSpPr>
        <p:spPr/>
        <p:txBody>
          <a:bodyPr/>
          <a:lstStyle/>
          <a:p>
            <a:r>
              <a:rPr lang="en-US" dirty="0"/>
              <a:t>Identifying Liability Loss Exposures will provide a framework that insurance professionals can use to identify and assess an organization’s specific liability exposures and select appropriate risk management techniques, such as insurance coverages to apply to them</a:t>
            </a:r>
          </a:p>
        </p:txBody>
      </p:sp>
    </p:spTree>
    <p:extLst>
      <p:ext uri="{BB962C8B-B14F-4D97-AF65-F5344CB8AC3E}">
        <p14:creationId xmlns:p14="http://schemas.microsoft.com/office/powerpoint/2010/main" val="234193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99FD-BF5D-7063-63D1-FE388B26FA36}"/>
              </a:ext>
            </a:extLst>
          </p:cNvPr>
          <p:cNvSpPr>
            <a:spLocks noGrp="1"/>
          </p:cNvSpPr>
          <p:nvPr>
            <p:ph type="title"/>
          </p:nvPr>
        </p:nvSpPr>
        <p:spPr/>
        <p:txBody>
          <a:bodyPr/>
          <a:lstStyle/>
          <a:p>
            <a:r>
              <a:rPr lang="en-US" dirty="0"/>
              <a:t>Potential Consequences of Liability Exposures</a:t>
            </a:r>
          </a:p>
        </p:txBody>
      </p:sp>
      <p:sp>
        <p:nvSpPr>
          <p:cNvPr id="3" name="Content Placeholder 2">
            <a:extLst>
              <a:ext uri="{FF2B5EF4-FFF2-40B4-BE49-F238E27FC236}">
                <a16:creationId xmlns:a16="http://schemas.microsoft.com/office/drawing/2014/main" id="{78B574F5-BAB7-F5A0-4447-C5423E44491F}"/>
              </a:ext>
            </a:extLst>
          </p:cNvPr>
          <p:cNvSpPr>
            <a:spLocks noGrp="1"/>
          </p:cNvSpPr>
          <p:nvPr>
            <p:ph idx="1"/>
          </p:nvPr>
        </p:nvSpPr>
        <p:spPr/>
        <p:txBody>
          <a:bodyPr/>
          <a:lstStyle/>
          <a:p>
            <a:r>
              <a:rPr lang="en-US" dirty="0"/>
              <a:t>What are the potential consequences for an organization if a court rules that it is responsible for injury, harm or damage to another party?</a:t>
            </a:r>
          </a:p>
          <a:p>
            <a:r>
              <a:rPr lang="en-US" b="1" dirty="0"/>
              <a:t>Damages </a:t>
            </a:r>
            <a:r>
              <a:rPr lang="en-US" dirty="0"/>
              <a:t>- The court may require the liable organization to pay damages to the injured/harmed party </a:t>
            </a:r>
          </a:p>
          <a:p>
            <a:r>
              <a:rPr lang="en-US" b="1" dirty="0"/>
              <a:t>Defense Costs </a:t>
            </a:r>
            <a:r>
              <a:rPr lang="en-US" dirty="0"/>
              <a:t>– The liable organization may have to pay legal defense costs and the cost of investigating the claim </a:t>
            </a:r>
          </a:p>
          <a:p>
            <a:r>
              <a:rPr lang="en-US" b="1" dirty="0"/>
              <a:t>Reputational Harm </a:t>
            </a:r>
            <a:r>
              <a:rPr lang="en-US" dirty="0"/>
              <a:t>– The organization may suffer harm to its reputation as a result of any accusations made against it, whether or not its found to be liable</a:t>
            </a:r>
          </a:p>
        </p:txBody>
      </p:sp>
    </p:spTree>
    <p:extLst>
      <p:ext uri="{BB962C8B-B14F-4D97-AF65-F5344CB8AC3E}">
        <p14:creationId xmlns:p14="http://schemas.microsoft.com/office/powerpoint/2010/main" val="2573781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1F9A9-71F8-5B15-FE42-107616E75046}"/>
              </a:ext>
            </a:extLst>
          </p:cNvPr>
          <p:cNvSpPr>
            <a:spLocks noGrp="1"/>
          </p:cNvSpPr>
          <p:nvPr>
            <p:ph type="title"/>
          </p:nvPr>
        </p:nvSpPr>
        <p:spPr/>
        <p:txBody>
          <a:bodyPr/>
          <a:lstStyle/>
          <a:p>
            <a:r>
              <a:rPr lang="en-US" dirty="0"/>
              <a:t>Premises and Operations Liability </a:t>
            </a:r>
          </a:p>
        </p:txBody>
      </p:sp>
      <p:sp>
        <p:nvSpPr>
          <p:cNvPr id="3" name="Content Placeholder 2">
            <a:extLst>
              <a:ext uri="{FF2B5EF4-FFF2-40B4-BE49-F238E27FC236}">
                <a16:creationId xmlns:a16="http://schemas.microsoft.com/office/drawing/2014/main" id="{3AAB5D88-E3D4-2202-7A85-199632FD510F}"/>
              </a:ext>
            </a:extLst>
          </p:cNvPr>
          <p:cNvSpPr>
            <a:spLocks noGrp="1"/>
          </p:cNvSpPr>
          <p:nvPr>
            <p:ph idx="1"/>
          </p:nvPr>
        </p:nvSpPr>
        <p:spPr/>
        <p:txBody>
          <a:bodyPr/>
          <a:lstStyle/>
          <a:p>
            <a:r>
              <a:rPr lang="en-US" dirty="0"/>
              <a:t>The </a:t>
            </a:r>
            <a:r>
              <a:rPr lang="en-US" b="1" dirty="0"/>
              <a:t>premises and operations liability </a:t>
            </a:r>
            <a:r>
              <a:rPr lang="en-US" dirty="0"/>
              <a:t>exposure is the possibility that an organization that will be held liable because of bodily injury or property damage that either occurs on the organization’s premises or results from the organization’s ongoing (as opposed to completed) operations. </a:t>
            </a:r>
          </a:p>
        </p:txBody>
      </p:sp>
    </p:spTree>
    <p:extLst>
      <p:ext uri="{BB962C8B-B14F-4D97-AF65-F5344CB8AC3E}">
        <p14:creationId xmlns:p14="http://schemas.microsoft.com/office/powerpoint/2010/main" val="824634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FA84-B25E-0DD5-8D0D-798A0EE275D2}"/>
              </a:ext>
            </a:extLst>
          </p:cNvPr>
          <p:cNvSpPr>
            <a:spLocks noGrp="1"/>
          </p:cNvSpPr>
          <p:nvPr>
            <p:ph type="title"/>
          </p:nvPr>
        </p:nvSpPr>
        <p:spPr/>
        <p:txBody>
          <a:bodyPr/>
          <a:lstStyle/>
          <a:p>
            <a:r>
              <a:rPr lang="en-US" dirty="0"/>
              <a:t>Products and Completed Operations Liability </a:t>
            </a:r>
          </a:p>
        </p:txBody>
      </p:sp>
      <p:sp>
        <p:nvSpPr>
          <p:cNvPr id="3" name="Content Placeholder 2">
            <a:extLst>
              <a:ext uri="{FF2B5EF4-FFF2-40B4-BE49-F238E27FC236}">
                <a16:creationId xmlns:a16="http://schemas.microsoft.com/office/drawing/2014/main" id="{410E6E4D-9338-5D60-2C9A-21E754617882}"/>
              </a:ext>
            </a:extLst>
          </p:cNvPr>
          <p:cNvSpPr>
            <a:spLocks noGrp="1"/>
          </p:cNvSpPr>
          <p:nvPr>
            <p:ph idx="1"/>
          </p:nvPr>
        </p:nvSpPr>
        <p:spPr/>
        <p:txBody>
          <a:bodyPr/>
          <a:lstStyle/>
          <a:p>
            <a:r>
              <a:rPr lang="en-US" dirty="0"/>
              <a:t>The products and completed operations liability exposure is the possibility that an organization will be held liable because of bodily injury or property damage caused by either the manufacturer, distribution, or sale of an unsafe or defective product or of the entity’s completed work </a:t>
            </a:r>
          </a:p>
        </p:txBody>
      </p:sp>
    </p:spTree>
    <p:extLst>
      <p:ext uri="{BB962C8B-B14F-4D97-AF65-F5344CB8AC3E}">
        <p14:creationId xmlns:p14="http://schemas.microsoft.com/office/powerpoint/2010/main" val="7025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099C5-FA59-3A24-DE11-D013F3AC0090}"/>
              </a:ext>
            </a:extLst>
          </p:cNvPr>
          <p:cNvSpPr>
            <a:spLocks noGrp="1"/>
          </p:cNvSpPr>
          <p:nvPr>
            <p:ph type="title"/>
          </p:nvPr>
        </p:nvSpPr>
        <p:spPr/>
        <p:txBody>
          <a:bodyPr/>
          <a:lstStyle/>
          <a:p>
            <a:r>
              <a:rPr lang="en-US" dirty="0"/>
              <a:t>Key Elements of Commercial Property Loss Exposures</a:t>
            </a:r>
          </a:p>
        </p:txBody>
      </p:sp>
      <p:sp>
        <p:nvSpPr>
          <p:cNvPr id="3" name="Content Placeholder 2">
            <a:extLst>
              <a:ext uri="{FF2B5EF4-FFF2-40B4-BE49-F238E27FC236}">
                <a16:creationId xmlns:a16="http://schemas.microsoft.com/office/drawing/2014/main" id="{FB87DE4D-C19B-A3CC-F0A5-D7D08CA5AFFC}"/>
              </a:ext>
            </a:extLst>
          </p:cNvPr>
          <p:cNvSpPr>
            <a:spLocks noGrp="1"/>
          </p:cNvSpPr>
          <p:nvPr>
            <p:ph idx="1"/>
          </p:nvPr>
        </p:nvSpPr>
        <p:spPr/>
        <p:txBody>
          <a:bodyPr>
            <a:normAutofit fontScale="85000" lnSpcReduction="20000"/>
          </a:bodyPr>
          <a:lstStyle/>
          <a:p>
            <a:r>
              <a:rPr lang="en-US" dirty="0"/>
              <a:t>Almost all businesses and organizations face potentially devastating losses associated with the property they own </a:t>
            </a:r>
          </a:p>
          <a:p>
            <a:r>
              <a:rPr lang="en-US" dirty="0"/>
              <a:t>Businesses rely on their buildings and equipment to make money, and when that property is damaged or unusable, income is often lost </a:t>
            </a:r>
          </a:p>
          <a:p>
            <a:r>
              <a:rPr lang="en-US" dirty="0"/>
              <a:t>It’s important to understand the various commercial property loss exposures organizations face because they provide a framework for analyzing an organization’s exposures and selecting the best risk management techniques for them </a:t>
            </a:r>
          </a:p>
          <a:p>
            <a:r>
              <a:rPr lang="en-US" dirty="0"/>
              <a:t>A commercial property loss exposure is any condition that presents the possibility that an organization will sustain a loss resulting from damage to or theft of it’s property </a:t>
            </a:r>
          </a:p>
          <a:p>
            <a:r>
              <a:rPr lang="en-US" dirty="0"/>
              <a:t>The elements of commercial property loss exposures that matter most to insurance professionals are the types of property exposed to loss, the potential causes of loss and the financial consequences of loss </a:t>
            </a:r>
          </a:p>
        </p:txBody>
      </p:sp>
    </p:spTree>
    <p:extLst>
      <p:ext uri="{BB962C8B-B14F-4D97-AF65-F5344CB8AC3E}">
        <p14:creationId xmlns:p14="http://schemas.microsoft.com/office/powerpoint/2010/main" val="1169827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4F74-BA45-C162-57A4-202EB4E9187A}"/>
              </a:ext>
            </a:extLst>
          </p:cNvPr>
          <p:cNvSpPr>
            <a:spLocks noGrp="1"/>
          </p:cNvSpPr>
          <p:nvPr>
            <p:ph type="title"/>
          </p:nvPr>
        </p:nvSpPr>
        <p:spPr/>
        <p:txBody>
          <a:bodyPr/>
          <a:lstStyle/>
          <a:p>
            <a:r>
              <a:rPr lang="en-US" dirty="0"/>
              <a:t>Premises Liability Loss Exposure Example</a:t>
            </a:r>
          </a:p>
        </p:txBody>
      </p:sp>
      <p:sp>
        <p:nvSpPr>
          <p:cNvPr id="3" name="Content Placeholder 2">
            <a:extLst>
              <a:ext uri="{FF2B5EF4-FFF2-40B4-BE49-F238E27FC236}">
                <a16:creationId xmlns:a16="http://schemas.microsoft.com/office/drawing/2014/main" id="{6F1ABEF0-8C9D-7EB2-1B84-8D56DC7FE50C}"/>
              </a:ext>
            </a:extLst>
          </p:cNvPr>
          <p:cNvSpPr>
            <a:spLocks noGrp="1"/>
          </p:cNvSpPr>
          <p:nvPr>
            <p:ph idx="1"/>
          </p:nvPr>
        </p:nvSpPr>
        <p:spPr/>
        <p:txBody>
          <a:bodyPr/>
          <a:lstStyle/>
          <a:p>
            <a:r>
              <a:rPr lang="en-US" dirty="0"/>
              <a:t>A grocery store customer is injured when he slips and falls on a wet floor that was just mopped by an employee who failed to put up a warning sign</a:t>
            </a:r>
          </a:p>
        </p:txBody>
      </p:sp>
    </p:spTree>
    <p:extLst>
      <p:ext uri="{BB962C8B-B14F-4D97-AF65-F5344CB8AC3E}">
        <p14:creationId xmlns:p14="http://schemas.microsoft.com/office/powerpoint/2010/main" val="859498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B12C-2032-A9B4-BC1B-C69C0E80F06D}"/>
              </a:ext>
            </a:extLst>
          </p:cNvPr>
          <p:cNvSpPr>
            <a:spLocks noGrp="1"/>
          </p:cNvSpPr>
          <p:nvPr>
            <p:ph type="title"/>
          </p:nvPr>
        </p:nvSpPr>
        <p:spPr/>
        <p:txBody>
          <a:bodyPr/>
          <a:lstStyle/>
          <a:p>
            <a:r>
              <a:rPr lang="en-US" dirty="0"/>
              <a:t>Completed Operations Liability Loss Exposure </a:t>
            </a:r>
          </a:p>
        </p:txBody>
      </p:sp>
      <p:sp>
        <p:nvSpPr>
          <p:cNvPr id="3" name="Content Placeholder 2">
            <a:extLst>
              <a:ext uri="{FF2B5EF4-FFF2-40B4-BE49-F238E27FC236}">
                <a16:creationId xmlns:a16="http://schemas.microsoft.com/office/drawing/2014/main" id="{BC225313-B3E6-C4C5-9926-5AB7DDB6AD1F}"/>
              </a:ext>
            </a:extLst>
          </p:cNvPr>
          <p:cNvSpPr>
            <a:spLocks noGrp="1"/>
          </p:cNvSpPr>
          <p:nvPr>
            <p:ph idx="1"/>
          </p:nvPr>
        </p:nvSpPr>
        <p:spPr/>
        <p:txBody>
          <a:bodyPr/>
          <a:lstStyle/>
          <a:p>
            <a:r>
              <a:rPr lang="en-US" dirty="0"/>
              <a:t>A family’s party guests are injured when the wooden deck that was completed a few weeks earlier by a contractor collapsed </a:t>
            </a:r>
          </a:p>
        </p:txBody>
      </p:sp>
    </p:spTree>
    <p:extLst>
      <p:ext uri="{BB962C8B-B14F-4D97-AF65-F5344CB8AC3E}">
        <p14:creationId xmlns:p14="http://schemas.microsoft.com/office/powerpoint/2010/main" val="1162029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01DD-F696-0558-4D3E-E417BBC04434}"/>
              </a:ext>
            </a:extLst>
          </p:cNvPr>
          <p:cNvSpPr>
            <a:spLocks noGrp="1"/>
          </p:cNvSpPr>
          <p:nvPr>
            <p:ph type="title"/>
          </p:nvPr>
        </p:nvSpPr>
        <p:spPr/>
        <p:txBody>
          <a:bodyPr/>
          <a:lstStyle/>
          <a:p>
            <a:r>
              <a:rPr lang="en-US" dirty="0"/>
              <a:t>Operations Liability Loss Exposure</a:t>
            </a:r>
          </a:p>
        </p:txBody>
      </p:sp>
      <p:sp>
        <p:nvSpPr>
          <p:cNvPr id="3" name="Content Placeholder 2">
            <a:extLst>
              <a:ext uri="{FF2B5EF4-FFF2-40B4-BE49-F238E27FC236}">
                <a16:creationId xmlns:a16="http://schemas.microsoft.com/office/drawing/2014/main" id="{F71FDF0B-3130-2AFC-2479-40741476C894}"/>
              </a:ext>
            </a:extLst>
          </p:cNvPr>
          <p:cNvSpPr>
            <a:spLocks noGrp="1"/>
          </p:cNvSpPr>
          <p:nvPr>
            <p:ph idx="1"/>
          </p:nvPr>
        </p:nvSpPr>
        <p:spPr/>
        <p:txBody>
          <a:bodyPr/>
          <a:lstStyle/>
          <a:p>
            <a:r>
              <a:rPr lang="en-US" dirty="0"/>
              <a:t>A passerby at a contractor’s job site is injured by a tool dropped from a ladder by one of the contractor’s employees </a:t>
            </a:r>
          </a:p>
        </p:txBody>
      </p:sp>
    </p:spTree>
    <p:extLst>
      <p:ext uri="{BB962C8B-B14F-4D97-AF65-F5344CB8AC3E}">
        <p14:creationId xmlns:p14="http://schemas.microsoft.com/office/powerpoint/2010/main" val="1772258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68D8-7A04-E829-A05F-D7BDAFD8292C}"/>
              </a:ext>
            </a:extLst>
          </p:cNvPr>
          <p:cNvSpPr>
            <a:spLocks noGrp="1"/>
          </p:cNvSpPr>
          <p:nvPr>
            <p:ph type="title"/>
          </p:nvPr>
        </p:nvSpPr>
        <p:spPr/>
        <p:txBody>
          <a:bodyPr/>
          <a:lstStyle/>
          <a:p>
            <a:r>
              <a:rPr lang="en-US" dirty="0"/>
              <a:t>Products Liability Loss Exposure </a:t>
            </a:r>
          </a:p>
        </p:txBody>
      </p:sp>
      <p:sp>
        <p:nvSpPr>
          <p:cNvPr id="3" name="Content Placeholder 2">
            <a:extLst>
              <a:ext uri="{FF2B5EF4-FFF2-40B4-BE49-F238E27FC236}">
                <a16:creationId xmlns:a16="http://schemas.microsoft.com/office/drawing/2014/main" id="{3CC9036B-D5F1-45B1-6F30-958AF627B0DF}"/>
              </a:ext>
            </a:extLst>
          </p:cNvPr>
          <p:cNvSpPr>
            <a:spLocks noGrp="1"/>
          </p:cNvSpPr>
          <p:nvPr>
            <p:ph idx="1"/>
          </p:nvPr>
        </p:nvSpPr>
        <p:spPr/>
        <p:txBody>
          <a:bodyPr/>
          <a:lstStyle/>
          <a:p>
            <a:r>
              <a:rPr lang="en-US" dirty="0"/>
              <a:t>A consumer dies because of impurities in a medicine sold by a pharmaceutical company</a:t>
            </a:r>
          </a:p>
        </p:txBody>
      </p:sp>
    </p:spTree>
    <p:extLst>
      <p:ext uri="{BB962C8B-B14F-4D97-AF65-F5344CB8AC3E}">
        <p14:creationId xmlns:p14="http://schemas.microsoft.com/office/powerpoint/2010/main" val="1156706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F9F43-9AD2-C186-493D-78B4AAE9FA05}"/>
              </a:ext>
            </a:extLst>
          </p:cNvPr>
          <p:cNvSpPr>
            <a:spLocks noGrp="1"/>
          </p:cNvSpPr>
          <p:nvPr>
            <p:ph type="title"/>
          </p:nvPr>
        </p:nvSpPr>
        <p:spPr/>
        <p:txBody>
          <a:bodyPr/>
          <a:lstStyle/>
          <a:p>
            <a:r>
              <a:rPr lang="en-US" dirty="0"/>
              <a:t>Auto and Transport Risks</a:t>
            </a:r>
          </a:p>
        </p:txBody>
      </p:sp>
      <p:sp>
        <p:nvSpPr>
          <p:cNvPr id="3" name="Content Placeholder 2">
            <a:extLst>
              <a:ext uri="{FF2B5EF4-FFF2-40B4-BE49-F238E27FC236}">
                <a16:creationId xmlns:a16="http://schemas.microsoft.com/office/drawing/2014/main" id="{2E970310-561B-C7B4-E507-41F013489C00}"/>
              </a:ext>
            </a:extLst>
          </p:cNvPr>
          <p:cNvSpPr>
            <a:spLocks noGrp="1"/>
          </p:cNvSpPr>
          <p:nvPr>
            <p:ph idx="1"/>
          </p:nvPr>
        </p:nvSpPr>
        <p:spPr/>
        <p:txBody>
          <a:bodyPr/>
          <a:lstStyle/>
          <a:p>
            <a:r>
              <a:rPr lang="en-US" dirty="0"/>
              <a:t>If a commercial customer operates automobiles, transports goods, or  uses a 3</a:t>
            </a:r>
            <a:r>
              <a:rPr lang="en-US" baseline="30000" dirty="0"/>
              <a:t>rd</a:t>
            </a:r>
            <a:r>
              <a:rPr lang="en-US" dirty="0"/>
              <a:t> party to transport goods, that customer has significant auto and transportation-related loss exposures that typically are not covered under general property or liability policies </a:t>
            </a:r>
          </a:p>
        </p:txBody>
      </p:sp>
    </p:spTree>
    <p:extLst>
      <p:ext uri="{BB962C8B-B14F-4D97-AF65-F5344CB8AC3E}">
        <p14:creationId xmlns:p14="http://schemas.microsoft.com/office/powerpoint/2010/main" val="10671354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F63D-8838-A60D-EDB4-E6EA34CF4467}"/>
              </a:ext>
            </a:extLst>
          </p:cNvPr>
          <p:cNvSpPr>
            <a:spLocks noGrp="1"/>
          </p:cNvSpPr>
          <p:nvPr>
            <p:ph type="title"/>
          </p:nvPr>
        </p:nvSpPr>
        <p:spPr/>
        <p:txBody>
          <a:bodyPr/>
          <a:lstStyle/>
          <a:p>
            <a:r>
              <a:rPr lang="en-US" dirty="0"/>
              <a:t>Property Loss Exposure (Auto)</a:t>
            </a:r>
          </a:p>
        </p:txBody>
      </p:sp>
      <p:sp>
        <p:nvSpPr>
          <p:cNvPr id="3" name="Content Placeholder 2">
            <a:extLst>
              <a:ext uri="{FF2B5EF4-FFF2-40B4-BE49-F238E27FC236}">
                <a16:creationId xmlns:a16="http://schemas.microsoft.com/office/drawing/2014/main" id="{C5C9DEC9-3965-3129-5D9F-AD5B6B4A4214}"/>
              </a:ext>
            </a:extLst>
          </p:cNvPr>
          <p:cNvSpPr>
            <a:spLocks noGrp="1"/>
          </p:cNvSpPr>
          <p:nvPr>
            <p:ph idx="1"/>
          </p:nvPr>
        </p:nvSpPr>
        <p:spPr/>
        <p:txBody>
          <a:bodyPr/>
          <a:lstStyle/>
          <a:p>
            <a:r>
              <a:rPr lang="en-US" dirty="0"/>
              <a:t>An organization that has a financial interest in an auto, such as a car, truck, van or trailer, can suffer property loss if that auto is damaged or destroyed </a:t>
            </a:r>
          </a:p>
          <a:p>
            <a:r>
              <a:rPr lang="en-US" dirty="0"/>
              <a:t>The financial consequences of loss may be a decrease in the auto’s value and/or loss of use of the auto until it can be repaired or replaced </a:t>
            </a:r>
          </a:p>
        </p:txBody>
      </p:sp>
    </p:spTree>
    <p:extLst>
      <p:ext uri="{BB962C8B-B14F-4D97-AF65-F5344CB8AC3E}">
        <p14:creationId xmlns:p14="http://schemas.microsoft.com/office/powerpoint/2010/main" val="793496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D4B8-49D7-1841-850B-159329E8320B}"/>
              </a:ext>
            </a:extLst>
          </p:cNvPr>
          <p:cNvSpPr>
            <a:spLocks noGrp="1"/>
          </p:cNvSpPr>
          <p:nvPr>
            <p:ph type="title"/>
          </p:nvPr>
        </p:nvSpPr>
        <p:spPr/>
        <p:txBody>
          <a:bodyPr/>
          <a:lstStyle/>
          <a:p>
            <a:r>
              <a:rPr lang="en-US" dirty="0"/>
              <a:t>Personal Loss Exposures (Auto) </a:t>
            </a:r>
          </a:p>
        </p:txBody>
      </p:sp>
      <p:sp>
        <p:nvSpPr>
          <p:cNvPr id="3" name="Content Placeholder 2">
            <a:extLst>
              <a:ext uri="{FF2B5EF4-FFF2-40B4-BE49-F238E27FC236}">
                <a16:creationId xmlns:a16="http://schemas.microsoft.com/office/drawing/2014/main" id="{9F9B2BA8-A7F1-D38B-3DA4-3BF331006964}"/>
              </a:ext>
            </a:extLst>
          </p:cNvPr>
          <p:cNvSpPr>
            <a:spLocks noGrp="1"/>
          </p:cNvSpPr>
          <p:nvPr>
            <p:ph idx="1"/>
          </p:nvPr>
        </p:nvSpPr>
        <p:spPr/>
        <p:txBody>
          <a:bodyPr/>
          <a:lstStyle/>
          <a:p>
            <a:r>
              <a:rPr lang="en-US" dirty="0"/>
              <a:t>A personal loss exposure is any possibility of financial loss resulting from injury, sickness, or death. Anyone who could suffer injury in an auto accident, such as a delivery driver, has a personal loss exposure </a:t>
            </a:r>
          </a:p>
          <a:p>
            <a:r>
              <a:rPr lang="en-US" dirty="0"/>
              <a:t>In some cases, organizations can be financially responsible for these exposures </a:t>
            </a:r>
          </a:p>
        </p:txBody>
      </p:sp>
    </p:spTree>
    <p:extLst>
      <p:ext uri="{BB962C8B-B14F-4D97-AF65-F5344CB8AC3E}">
        <p14:creationId xmlns:p14="http://schemas.microsoft.com/office/powerpoint/2010/main" val="7402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04E2-F2FD-430F-8379-FA43AD29802E}"/>
              </a:ext>
            </a:extLst>
          </p:cNvPr>
          <p:cNvSpPr>
            <a:spLocks noGrp="1"/>
          </p:cNvSpPr>
          <p:nvPr>
            <p:ph type="title"/>
          </p:nvPr>
        </p:nvSpPr>
        <p:spPr/>
        <p:txBody>
          <a:bodyPr/>
          <a:lstStyle/>
          <a:p>
            <a:r>
              <a:rPr lang="en-US" dirty="0"/>
              <a:t>Liability Loss Exposures (Auto) </a:t>
            </a:r>
          </a:p>
        </p:txBody>
      </p:sp>
      <p:sp>
        <p:nvSpPr>
          <p:cNvPr id="3" name="Content Placeholder 2">
            <a:extLst>
              <a:ext uri="{FF2B5EF4-FFF2-40B4-BE49-F238E27FC236}">
                <a16:creationId xmlns:a16="http://schemas.microsoft.com/office/drawing/2014/main" id="{C99A0CC3-4FE9-43D7-6545-868E72E278DF}"/>
              </a:ext>
            </a:extLst>
          </p:cNvPr>
          <p:cNvSpPr>
            <a:spLocks noGrp="1"/>
          </p:cNvSpPr>
          <p:nvPr>
            <p:ph idx="1"/>
          </p:nvPr>
        </p:nvSpPr>
        <p:spPr/>
        <p:txBody>
          <a:bodyPr/>
          <a:lstStyle/>
          <a:p>
            <a:r>
              <a:rPr lang="en-US" dirty="0"/>
              <a:t>Liability loss exposures stem from the potential for an organization to be held legally responsible for bodily injury or property damage that results from the ownership, maintenance or use of autos</a:t>
            </a:r>
          </a:p>
          <a:p>
            <a:r>
              <a:rPr lang="en-US" dirty="0"/>
              <a:t>For example, the negligent operation (or repair) of a company van that results in an accident is an automobile liability loss exposure </a:t>
            </a:r>
          </a:p>
          <a:p>
            <a:r>
              <a:rPr lang="en-US" dirty="0"/>
              <a:t>If a court deems a company responsible for an auto accident, it could result in damages, defense costs and reputation harm for the organization </a:t>
            </a:r>
          </a:p>
        </p:txBody>
      </p:sp>
    </p:spTree>
    <p:extLst>
      <p:ext uri="{BB962C8B-B14F-4D97-AF65-F5344CB8AC3E}">
        <p14:creationId xmlns:p14="http://schemas.microsoft.com/office/powerpoint/2010/main" val="1998073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EE369-DA12-E793-60A6-17B08DDEE882}"/>
              </a:ext>
            </a:extLst>
          </p:cNvPr>
          <p:cNvSpPr>
            <a:spLocks noGrp="1"/>
          </p:cNvSpPr>
          <p:nvPr>
            <p:ph type="title"/>
          </p:nvPr>
        </p:nvSpPr>
        <p:spPr/>
        <p:txBody>
          <a:bodyPr/>
          <a:lstStyle/>
          <a:p>
            <a:r>
              <a:rPr lang="en-US" dirty="0"/>
              <a:t>Potential Sources of Auto Liability </a:t>
            </a:r>
          </a:p>
        </p:txBody>
      </p:sp>
      <p:sp>
        <p:nvSpPr>
          <p:cNvPr id="3" name="Content Placeholder 2">
            <a:extLst>
              <a:ext uri="{FF2B5EF4-FFF2-40B4-BE49-F238E27FC236}">
                <a16:creationId xmlns:a16="http://schemas.microsoft.com/office/drawing/2014/main" id="{401B4335-3E2C-4512-6F95-F49C1CDB5D8D}"/>
              </a:ext>
            </a:extLst>
          </p:cNvPr>
          <p:cNvSpPr>
            <a:spLocks noGrp="1"/>
          </p:cNvSpPr>
          <p:nvPr>
            <p:ph idx="1"/>
          </p:nvPr>
        </p:nvSpPr>
        <p:spPr/>
        <p:txBody>
          <a:bodyPr>
            <a:normAutofit fontScale="85000" lnSpcReduction="20000"/>
          </a:bodyPr>
          <a:lstStyle/>
          <a:p>
            <a:r>
              <a:rPr lang="en-US" b="1" dirty="0"/>
              <a:t>Employee Use </a:t>
            </a:r>
            <a:r>
              <a:rPr lang="en-US" dirty="0"/>
              <a:t>– One of the most common ways a business incurs auto liability is when an employee operates an auto owned by the business and, due to the employee’s negligence, injures another person or damages the person’s property </a:t>
            </a:r>
          </a:p>
          <a:p>
            <a:r>
              <a:rPr lang="en-US" b="1" dirty="0"/>
              <a:t>Borrowed Use </a:t>
            </a:r>
            <a:r>
              <a:rPr lang="en-US" dirty="0"/>
              <a:t>– Many states hold the owner of an auto liable for injuries arising out of the use of that auto by those who borrow it</a:t>
            </a:r>
          </a:p>
          <a:p>
            <a:r>
              <a:rPr lang="en-US" b="1" dirty="0"/>
              <a:t>Hired Use </a:t>
            </a:r>
            <a:r>
              <a:rPr lang="en-US" dirty="0"/>
              <a:t>– An organization that hires or borrow an auto from another party can be held liable for injury or damage arising from its operation </a:t>
            </a:r>
          </a:p>
          <a:p>
            <a:r>
              <a:rPr lang="en-US" b="1" dirty="0"/>
              <a:t>Negligent maintenance </a:t>
            </a:r>
            <a:r>
              <a:rPr lang="en-US" dirty="0"/>
              <a:t>– Auto Liability can stem from negligent maintenance of an auto. For example, if the owner of a truck fails to property maintain it’s brakes, the owner can be liable for injuries or damage if the brakes cause an accident </a:t>
            </a:r>
          </a:p>
          <a:p>
            <a:r>
              <a:rPr lang="en-US" b="1" dirty="0"/>
              <a:t>Possessing another party’s auto in a bailment </a:t>
            </a:r>
            <a:r>
              <a:rPr lang="en-US" dirty="0"/>
              <a:t>– A bailee is a party temporarily possessing personal property in a bailment. Businesses that service or repair autos can be bailees who may be held liable for damage to cars temporarily left in their custody </a:t>
            </a:r>
          </a:p>
        </p:txBody>
      </p:sp>
    </p:spTree>
    <p:extLst>
      <p:ext uri="{BB962C8B-B14F-4D97-AF65-F5344CB8AC3E}">
        <p14:creationId xmlns:p14="http://schemas.microsoft.com/office/powerpoint/2010/main" val="1322187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F59DC-AE42-63D8-9E14-738DF2A2DFFD}"/>
              </a:ext>
            </a:extLst>
          </p:cNvPr>
          <p:cNvSpPr>
            <a:spLocks noGrp="1"/>
          </p:cNvSpPr>
          <p:nvPr>
            <p:ph type="title"/>
          </p:nvPr>
        </p:nvSpPr>
        <p:spPr/>
        <p:txBody>
          <a:bodyPr/>
          <a:lstStyle/>
          <a:p>
            <a:r>
              <a:rPr lang="en-US" dirty="0"/>
              <a:t>Marine Loss Exposures </a:t>
            </a:r>
          </a:p>
        </p:txBody>
      </p:sp>
      <p:sp>
        <p:nvSpPr>
          <p:cNvPr id="3" name="Content Placeholder 2">
            <a:extLst>
              <a:ext uri="{FF2B5EF4-FFF2-40B4-BE49-F238E27FC236}">
                <a16:creationId xmlns:a16="http://schemas.microsoft.com/office/drawing/2014/main" id="{2F4AA80C-C507-C7B3-7CE8-41DA07C14730}"/>
              </a:ext>
            </a:extLst>
          </p:cNvPr>
          <p:cNvSpPr>
            <a:spLocks noGrp="1"/>
          </p:cNvSpPr>
          <p:nvPr>
            <p:ph idx="1"/>
          </p:nvPr>
        </p:nvSpPr>
        <p:spPr/>
        <p:txBody>
          <a:bodyPr/>
          <a:lstStyle/>
          <a:p>
            <a:r>
              <a:rPr lang="en-US" dirty="0"/>
              <a:t>Created by the movement of goods or other property, whether it occurs over land or the ocean and there are several different types of marine insurance to cover these exposures </a:t>
            </a:r>
          </a:p>
        </p:txBody>
      </p:sp>
    </p:spTree>
    <p:extLst>
      <p:ext uri="{BB962C8B-B14F-4D97-AF65-F5344CB8AC3E}">
        <p14:creationId xmlns:p14="http://schemas.microsoft.com/office/powerpoint/2010/main" val="316004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C9ADA-7EC6-BEF6-2D54-98162ED4FFB8}"/>
              </a:ext>
            </a:extLst>
          </p:cNvPr>
          <p:cNvSpPr>
            <a:spLocks noGrp="1"/>
          </p:cNvSpPr>
          <p:nvPr>
            <p:ph type="title"/>
          </p:nvPr>
        </p:nvSpPr>
        <p:spPr/>
        <p:txBody>
          <a:bodyPr/>
          <a:lstStyle/>
          <a:p>
            <a:r>
              <a:rPr lang="en-US" dirty="0"/>
              <a:t>Types of Property Exposed to Loss</a:t>
            </a:r>
          </a:p>
        </p:txBody>
      </p:sp>
      <p:sp>
        <p:nvSpPr>
          <p:cNvPr id="3" name="Content Placeholder 2">
            <a:extLst>
              <a:ext uri="{FF2B5EF4-FFF2-40B4-BE49-F238E27FC236}">
                <a16:creationId xmlns:a16="http://schemas.microsoft.com/office/drawing/2014/main" id="{5FA05A7B-3A49-753F-A8A5-4C33EF71942A}"/>
              </a:ext>
            </a:extLst>
          </p:cNvPr>
          <p:cNvSpPr>
            <a:spLocks noGrp="1"/>
          </p:cNvSpPr>
          <p:nvPr>
            <p:ph idx="1"/>
          </p:nvPr>
        </p:nvSpPr>
        <p:spPr/>
        <p:txBody>
          <a:bodyPr/>
          <a:lstStyle/>
          <a:p>
            <a:r>
              <a:rPr lang="en-US" dirty="0"/>
              <a:t>Commercial property loss exposures stem from owning two main categories of property: </a:t>
            </a:r>
            <a:r>
              <a:rPr lang="en-US" b="1" dirty="0"/>
              <a:t>Real Property (Realty) </a:t>
            </a:r>
            <a:r>
              <a:rPr lang="en-US" dirty="0"/>
              <a:t>and </a:t>
            </a:r>
            <a:r>
              <a:rPr lang="en-US" b="1" dirty="0"/>
              <a:t>Personal Property</a:t>
            </a:r>
          </a:p>
          <a:p>
            <a:r>
              <a:rPr lang="en-US" dirty="0"/>
              <a:t>Insurance professionals need to understand the differences between real and personal property because insurance coverage forms often provide different coverages (at different prices) for these categories of property </a:t>
            </a:r>
          </a:p>
        </p:txBody>
      </p:sp>
    </p:spTree>
    <p:extLst>
      <p:ext uri="{BB962C8B-B14F-4D97-AF65-F5344CB8AC3E}">
        <p14:creationId xmlns:p14="http://schemas.microsoft.com/office/powerpoint/2010/main" val="11222320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3D43-A7D3-9545-01EF-BE5AF57DC281}"/>
              </a:ext>
            </a:extLst>
          </p:cNvPr>
          <p:cNvSpPr>
            <a:spLocks noGrp="1"/>
          </p:cNvSpPr>
          <p:nvPr>
            <p:ph type="title"/>
          </p:nvPr>
        </p:nvSpPr>
        <p:spPr/>
        <p:txBody>
          <a:bodyPr/>
          <a:lstStyle/>
          <a:p>
            <a:r>
              <a:rPr lang="en-US" dirty="0"/>
              <a:t>Inland Marine Insurance </a:t>
            </a:r>
          </a:p>
        </p:txBody>
      </p:sp>
      <p:sp>
        <p:nvSpPr>
          <p:cNvPr id="3" name="Content Placeholder 2">
            <a:extLst>
              <a:ext uri="{FF2B5EF4-FFF2-40B4-BE49-F238E27FC236}">
                <a16:creationId xmlns:a16="http://schemas.microsoft.com/office/drawing/2014/main" id="{F7045248-00AE-9B95-9483-46075C014956}"/>
              </a:ext>
            </a:extLst>
          </p:cNvPr>
          <p:cNvSpPr>
            <a:spLocks noGrp="1"/>
          </p:cNvSpPr>
          <p:nvPr>
            <p:ph idx="1"/>
          </p:nvPr>
        </p:nvSpPr>
        <p:spPr/>
        <p:txBody>
          <a:bodyPr/>
          <a:lstStyle/>
          <a:p>
            <a:r>
              <a:rPr lang="en-US" dirty="0"/>
              <a:t>Insurance that covers many different classes of property that typically involve an element of transportation on land </a:t>
            </a:r>
          </a:p>
          <a:p>
            <a:endParaRPr lang="en-US" dirty="0"/>
          </a:p>
        </p:txBody>
      </p:sp>
    </p:spTree>
    <p:extLst>
      <p:ext uri="{BB962C8B-B14F-4D97-AF65-F5344CB8AC3E}">
        <p14:creationId xmlns:p14="http://schemas.microsoft.com/office/powerpoint/2010/main" val="29743457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4A67-A886-33CD-E1D7-F33ECD8B5E74}"/>
              </a:ext>
            </a:extLst>
          </p:cNvPr>
          <p:cNvSpPr>
            <a:spLocks noGrp="1"/>
          </p:cNvSpPr>
          <p:nvPr>
            <p:ph type="title"/>
          </p:nvPr>
        </p:nvSpPr>
        <p:spPr/>
        <p:txBody>
          <a:bodyPr/>
          <a:lstStyle/>
          <a:p>
            <a:r>
              <a:rPr lang="en-US" dirty="0"/>
              <a:t>Ocean Marine Insurance </a:t>
            </a:r>
          </a:p>
        </p:txBody>
      </p:sp>
      <p:sp>
        <p:nvSpPr>
          <p:cNvPr id="3" name="Content Placeholder 2">
            <a:extLst>
              <a:ext uri="{FF2B5EF4-FFF2-40B4-BE49-F238E27FC236}">
                <a16:creationId xmlns:a16="http://schemas.microsoft.com/office/drawing/2014/main" id="{56664E71-E8B9-08E8-1403-C411CDD37639}"/>
              </a:ext>
            </a:extLst>
          </p:cNvPr>
          <p:cNvSpPr>
            <a:spLocks noGrp="1"/>
          </p:cNvSpPr>
          <p:nvPr>
            <p:ph idx="1"/>
          </p:nvPr>
        </p:nvSpPr>
        <p:spPr/>
        <p:txBody>
          <a:bodyPr/>
          <a:lstStyle/>
          <a:p>
            <a:r>
              <a:rPr lang="en-US" dirty="0"/>
              <a:t>Insurance that covers vessels and their cargoes, including various vessel-related liability exposures </a:t>
            </a:r>
          </a:p>
        </p:txBody>
      </p:sp>
    </p:spTree>
    <p:extLst>
      <p:ext uri="{BB962C8B-B14F-4D97-AF65-F5344CB8AC3E}">
        <p14:creationId xmlns:p14="http://schemas.microsoft.com/office/powerpoint/2010/main" val="39444773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605A7-7F97-FFCA-71B0-71F38AE6DC91}"/>
              </a:ext>
            </a:extLst>
          </p:cNvPr>
          <p:cNvSpPr>
            <a:spLocks noGrp="1"/>
          </p:cNvSpPr>
          <p:nvPr>
            <p:ph type="title"/>
          </p:nvPr>
        </p:nvSpPr>
        <p:spPr/>
        <p:txBody>
          <a:bodyPr/>
          <a:lstStyle/>
          <a:p>
            <a:r>
              <a:rPr lang="en-US" dirty="0"/>
              <a:t>Examples of Exposures that can be classified as Marine </a:t>
            </a:r>
          </a:p>
        </p:txBody>
      </p:sp>
      <p:sp>
        <p:nvSpPr>
          <p:cNvPr id="3" name="Content Placeholder 2">
            <a:extLst>
              <a:ext uri="{FF2B5EF4-FFF2-40B4-BE49-F238E27FC236}">
                <a16:creationId xmlns:a16="http://schemas.microsoft.com/office/drawing/2014/main" id="{40D99AFA-8662-91D8-1618-278175B1BE75}"/>
              </a:ext>
            </a:extLst>
          </p:cNvPr>
          <p:cNvSpPr>
            <a:spLocks noGrp="1"/>
          </p:cNvSpPr>
          <p:nvPr>
            <p:ph idx="1"/>
          </p:nvPr>
        </p:nvSpPr>
        <p:spPr/>
        <p:txBody>
          <a:bodyPr>
            <a:normAutofit fontScale="92500" lnSpcReduction="20000"/>
          </a:bodyPr>
          <a:lstStyle/>
          <a:p>
            <a:r>
              <a:rPr lang="en-US" dirty="0"/>
              <a:t>Cargo</a:t>
            </a:r>
          </a:p>
          <a:p>
            <a:r>
              <a:rPr lang="en-US" dirty="0"/>
              <a:t>Vessels</a:t>
            </a:r>
          </a:p>
          <a:p>
            <a:r>
              <a:rPr lang="en-US" dirty="0"/>
              <a:t>Domestic Shipments</a:t>
            </a:r>
          </a:p>
          <a:p>
            <a:r>
              <a:rPr lang="en-US" dirty="0"/>
              <a:t>Loss of Freight</a:t>
            </a:r>
          </a:p>
          <a:p>
            <a:r>
              <a:rPr lang="en-US" dirty="0"/>
              <a:t>Bridges, tunnels and other instrumentalities of transportation and communication </a:t>
            </a:r>
          </a:p>
          <a:p>
            <a:r>
              <a:rPr lang="en-US" dirty="0"/>
              <a:t>Mobile and contractors’ equipment </a:t>
            </a:r>
          </a:p>
          <a:p>
            <a:r>
              <a:rPr lang="en-US" dirty="0"/>
              <a:t>Tolls and Equipment transported to and from project sites </a:t>
            </a:r>
          </a:p>
          <a:p>
            <a:r>
              <a:rPr lang="en-US" dirty="0"/>
              <a:t>Builder’s Risks</a:t>
            </a:r>
          </a:p>
          <a:p>
            <a:r>
              <a:rPr lang="en-US" dirty="0"/>
              <a:t>Property at exhibition </a:t>
            </a:r>
          </a:p>
          <a:p>
            <a:r>
              <a:rPr lang="en-US" dirty="0"/>
              <a:t>Property in the custody of a bailee</a:t>
            </a:r>
          </a:p>
          <a:p>
            <a:endParaRPr lang="en-US" dirty="0"/>
          </a:p>
        </p:txBody>
      </p:sp>
    </p:spTree>
    <p:extLst>
      <p:ext uri="{BB962C8B-B14F-4D97-AF65-F5344CB8AC3E}">
        <p14:creationId xmlns:p14="http://schemas.microsoft.com/office/powerpoint/2010/main" val="1920880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D34CE-3DDA-48ED-1BFA-E093ED7BE1C4}"/>
              </a:ext>
            </a:extLst>
          </p:cNvPr>
          <p:cNvSpPr>
            <a:spLocks noGrp="1"/>
          </p:cNvSpPr>
          <p:nvPr>
            <p:ph type="title"/>
          </p:nvPr>
        </p:nvSpPr>
        <p:spPr/>
        <p:txBody>
          <a:bodyPr/>
          <a:lstStyle/>
          <a:p>
            <a:r>
              <a:rPr lang="en-US" dirty="0"/>
              <a:t>Workers Comp</a:t>
            </a:r>
          </a:p>
        </p:txBody>
      </p:sp>
      <p:sp>
        <p:nvSpPr>
          <p:cNvPr id="3" name="Content Placeholder 2">
            <a:extLst>
              <a:ext uri="{FF2B5EF4-FFF2-40B4-BE49-F238E27FC236}">
                <a16:creationId xmlns:a16="http://schemas.microsoft.com/office/drawing/2014/main" id="{1DAEB7C5-4A79-AC27-D7A4-ACF2002E6444}"/>
              </a:ext>
            </a:extLst>
          </p:cNvPr>
          <p:cNvSpPr>
            <a:spLocks noGrp="1"/>
          </p:cNvSpPr>
          <p:nvPr>
            <p:ph idx="1"/>
          </p:nvPr>
        </p:nvSpPr>
        <p:spPr/>
        <p:txBody>
          <a:bodyPr>
            <a:normAutofit fontScale="92500" lnSpcReduction="20000"/>
          </a:bodyPr>
          <a:lstStyle/>
          <a:p>
            <a:r>
              <a:rPr lang="en-US" dirty="0"/>
              <a:t>Any organization with employees may be liable to pay benefits to those employees if they get hurt or get sick because of their work. This liability is imposed by workers compensation statutes. </a:t>
            </a:r>
          </a:p>
          <a:p>
            <a:r>
              <a:rPr lang="en-US" dirty="0"/>
              <a:t>These laws obligate employers to pay medical, disability, rehabilitation, and death benefits for employee’s job-related injuries and diseases. They are meant to buy employees exclusive remedy for occupational injuries and illnesses </a:t>
            </a:r>
          </a:p>
          <a:p>
            <a:r>
              <a:rPr lang="en-US" dirty="0"/>
              <a:t>Workers compensation insurance benefits are intended to be the only method available to pay for such injuries and illnesses, regardless of which party is at fault </a:t>
            </a:r>
          </a:p>
          <a:p>
            <a:r>
              <a:rPr lang="en-US" dirty="0"/>
              <a:t>Workers comp statues are designed to eliminate the need for employees to prove in court that an employer was at fault for their injuries and should pay for them </a:t>
            </a:r>
          </a:p>
        </p:txBody>
      </p:sp>
    </p:spTree>
    <p:extLst>
      <p:ext uri="{BB962C8B-B14F-4D97-AF65-F5344CB8AC3E}">
        <p14:creationId xmlns:p14="http://schemas.microsoft.com/office/powerpoint/2010/main" val="1857943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A0244-85BF-B3BE-AEBF-4B6FB8B44911}"/>
              </a:ext>
            </a:extLst>
          </p:cNvPr>
          <p:cNvSpPr>
            <a:spLocks noGrp="1"/>
          </p:cNvSpPr>
          <p:nvPr>
            <p:ph type="title"/>
          </p:nvPr>
        </p:nvSpPr>
        <p:spPr/>
        <p:txBody>
          <a:bodyPr/>
          <a:lstStyle/>
          <a:p>
            <a:r>
              <a:rPr lang="en-US" dirty="0"/>
              <a:t>What triggers Workers Compensation Benefits?</a:t>
            </a:r>
          </a:p>
        </p:txBody>
      </p:sp>
      <p:sp>
        <p:nvSpPr>
          <p:cNvPr id="3" name="Content Placeholder 2">
            <a:extLst>
              <a:ext uri="{FF2B5EF4-FFF2-40B4-BE49-F238E27FC236}">
                <a16:creationId xmlns:a16="http://schemas.microsoft.com/office/drawing/2014/main" id="{88C15C67-20C5-3570-387D-2C38CC55F978}"/>
              </a:ext>
            </a:extLst>
          </p:cNvPr>
          <p:cNvSpPr>
            <a:spLocks noGrp="1"/>
          </p:cNvSpPr>
          <p:nvPr>
            <p:ph idx="1"/>
          </p:nvPr>
        </p:nvSpPr>
        <p:spPr/>
        <p:txBody>
          <a:bodyPr/>
          <a:lstStyle/>
          <a:p>
            <a:r>
              <a:rPr lang="en-US" dirty="0"/>
              <a:t>Workers compensation statutes provide benefits for medical expenses and wage loss resulting from either of these</a:t>
            </a:r>
          </a:p>
          <a:p>
            <a:r>
              <a:rPr lang="en-US" dirty="0"/>
              <a:t>Occupational Injury or Occupational Disease</a:t>
            </a:r>
          </a:p>
        </p:txBody>
      </p:sp>
    </p:spTree>
    <p:extLst>
      <p:ext uri="{BB962C8B-B14F-4D97-AF65-F5344CB8AC3E}">
        <p14:creationId xmlns:p14="http://schemas.microsoft.com/office/powerpoint/2010/main" val="29527537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FC7B-1274-F332-5E07-2376097ED861}"/>
              </a:ext>
            </a:extLst>
          </p:cNvPr>
          <p:cNvSpPr>
            <a:spLocks noGrp="1"/>
          </p:cNvSpPr>
          <p:nvPr>
            <p:ph type="title"/>
          </p:nvPr>
        </p:nvSpPr>
        <p:spPr/>
        <p:txBody>
          <a:bodyPr/>
          <a:lstStyle/>
          <a:p>
            <a:r>
              <a:rPr lang="en-US" dirty="0"/>
              <a:t>Occupational Injury</a:t>
            </a:r>
          </a:p>
        </p:txBody>
      </p:sp>
      <p:sp>
        <p:nvSpPr>
          <p:cNvPr id="3" name="Content Placeholder 2">
            <a:extLst>
              <a:ext uri="{FF2B5EF4-FFF2-40B4-BE49-F238E27FC236}">
                <a16:creationId xmlns:a16="http://schemas.microsoft.com/office/drawing/2014/main" id="{DD69A968-1302-81F1-5006-536C126E8F8F}"/>
              </a:ext>
            </a:extLst>
          </p:cNvPr>
          <p:cNvSpPr>
            <a:spLocks noGrp="1"/>
          </p:cNvSpPr>
          <p:nvPr>
            <p:ph idx="1"/>
          </p:nvPr>
        </p:nvSpPr>
        <p:spPr/>
        <p:txBody>
          <a:bodyPr/>
          <a:lstStyle/>
          <a:p>
            <a:r>
              <a:rPr lang="en-US" dirty="0"/>
              <a:t>Generally, an employee is covered for any work-related injury sustained while at a place of employment or while traveling for the employer. Injuries occurring while traveling to or from work are typically not covered</a:t>
            </a:r>
          </a:p>
        </p:txBody>
      </p:sp>
    </p:spTree>
    <p:extLst>
      <p:ext uri="{BB962C8B-B14F-4D97-AF65-F5344CB8AC3E}">
        <p14:creationId xmlns:p14="http://schemas.microsoft.com/office/powerpoint/2010/main" val="3354468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B6CA4-5A8B-3278-E960-1A73CC0A4B5B}"/>
              </a:ext>
            </a:extLst>
          </p:cNvPr>
          <p:cNvSpPr>
            <a:spLocks noGrp="1"/>
          </p:cNvSpPr>
          <p:nvPr>
            <p:ph type="title"/>
          </p:nvPr>
        </p:nvSpPr>
        <p:spPr/>
        <p:txBody>
          <a:bodyPr/>
          <a:lstStyle/>
          <a:p>
            <a:r>
              <a:rPr lang="en-US" dirty="0"/>
              <a:t>Occupational Disease</a:t>
            </a:r>
          </a:p>
        </p:txBody>
      </p:sp>
      <p:sp>
        <p:nvSpPr>
          <p:cNvPr id="3" name="Content Placeholder 2">
            <a:extLst>
              <a:ext uri="{FF2B5EF4-FFF2-40B4-BE49-F238E27FC236}">
                <a16:creationId xmlns:a16="http://schemas.microsoft.com/office/drawing/2014/main" id="{0DCCF071-D3AC-EC95-5CF7-CA8BCF564725}"/>
              </a:ext>
            </a:extLst>
          </p:cNvPr>
          <p:cNvSpPr>
            <a:spLocks noGrp="1"/>
          </p:cNvSpPr>
          <p:nvPr>
            <p:ph idx="1"/>
          </p:nvPr>
        </p:nvSpPr>
        <p:spPr/>
        <p:txBody>
          <a:bodyPr/>
          <a:lstStyle/>
          <a:p>
            <a:r>
              <a:rPr lang="en-US" dirty="0"/>
              <a:t>Generally, an employee is covered for a disease thought to be caused by the work or the work environment. Most occupational diseases become evident during employment or soon after an employee’s exposure to harmful conditions. But many states provide extended periods of time for discovering slowly developing diseases </a:t>
            </a:r>
          </a:p>
        </p:txBody>
      </p:sp>
    </p:spTree>
    <p:extLst>
      <p:ext uri="{BB962C8B-B14F-4D97-AF65-F5344CB8AC3E}">
        <p14:creationId xmlns:p14="http://schemas.microsoft.com/office/powerpoint/2010/main" val="3382685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282B-069E-6276-B86E-356C33292ACF}"/>
              </a:ext>
            </a:extLst>
          </p:cNvPr>
          <p:cNvSpPr>
            <a:spLocks noGrp="1"/>
          </p:cNvSpPr>
          <p:nvPr>
            <p:ph type="title"/>
          </p:nvPr>
        </p:nvSpPr>
        <p:spPr/>
        <p:txBody>
          <a:bodyPr/>
          <a:lstStyle/>
          <a:p>
            <a:r>
              <a:rPr lang="en-US" dirty="0"/>
              <a:t>Workers Compensation Benefits </a:t>
            </a:r>
          </a:p>
        </p:txBody>
      </p:sp>
      <p:sp>
        <p:nvSpPr>
          <p:cNvPr id="3" name="Content Placeholder 2">
            <a:extLst>
              <a:ext uri="{FF2B5EF4-FFF2-40B4-BE49-F238E27FC236}">
                <a16:creationId xmlns:a16="http://schemas.microsoft.com/office/drawing/2014/main" id="{CD289191-B85F-D68F-BD3C-FA617C36F98B}"/>
              </a:ext>
            </a:extLst>
          </p:cNvPr>
          <p:cNvSpPr>
            <a:spLocks noGrp="1"/>
          </p:cNvSpPr>
          <p:nvPr>
            <p:ph idx="1"/>
          </p:nvPr>
        </p:nvSpPr>
        <p:spPr/>
        <p:txBody>
          <a:bodyPr/>
          <a:lstStyle/>
          <a:p>
            <a:r>
              <a:rPr lang="en-US" dirty="0"/>
              <a:t>Medical Benefits</a:t>
            </a:r>
          </a:p>
          <a:p>
            <a:r>
              <a:rPr lang="en-US" dirty="0"/>
              <a:t>Disability Income Benefits</a:t>
            </a:r>
          </a:p>
          <a:p>
            <a:r>
              <a:rPr lang="en-US" dirty="0"/>
              <a:t>Rehabilitation Benefits</a:t>
            </a:r>
          </a:p>
          <a:p>
            <a:r>
              <a:rPr lang="en-US" dirty="0"/>
              <a:t>Death Benefits</a:t>
            </a:r>
          </a:p>
          <a:p>
            <a:endParaRPr lang="en-US" dirty="0"/>
          </a:p>
        </p:txBody>
      </p:sp>
    </p:spTree>
    <p:extLst>
      <p:ext uri="{BB962C8B-B14F-4D97-AF65-F5344CB8AC3E}">
        <p14:creationId xmlns:p14="http://schemas.microsoft.com/office/powerpoint/2010/main" val="232641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DA8F-A0AD-6EB7-DBE5-E527162C4E81}"/>
              </a:ext>
            </a:extLst>
          </p:cNvPr>
          <p:cNvSpPr>
            <a:spLocks noGrp="1"/>
          </p:cNvSpPr>
          <p:nvPr>
            <p:ph type="title"/>
          </p:nvPr>
        </p:nvSpPr>
        <p:spPr/>
        <p:txBody>
          <a:bodyPr/>
          <a:lstStyle/>
          <a:p>
            <a:r>
              <a:rPr lang="en-US" dirty="0"/>
              <a:t>Workers Compensation Benefits </a:t>
            </a:r>
          </a:p>
        </p:txBody>
      </p:sp>
      <p:sp>
        <p:nvSpPr>
          <p:cNvPr id="3" name="Content Placeholder 2">
            <a:extLst>
              <a:ext uri="{FF2B5EF4-FFF2-40B4-BE49-F238E27FC236}">
                <a16:creationId xmlns:a16="http://schemas.microsoft.com/office/drawing/2014/main" id="{D8CAF018-692E-A802-C8B9-0101703D6F30}"/>
              </a:ext>
            </a:extLst>
          </p:cNvPr>
          <p:cNvSpPr>
            <a:spLocks noGrp="1"/>
          </p:cNvSpPr>
          <p:nvPr>
            <p:ph idx="1"/>
          </p:nvPr>
        </p:nvSpPr>
        <p:spPr/>
        <p:txBody>
          <a:bodyPr/>
          <a:lstStyle/>
          <a:p>
            <a:r>
              <a:rPr lang="en-US" b="1" dirty="0"/>
              <a:t>Medical Benefits</a:t>
            </a:r>
          </a:p>
          <a:p>
            <a:r>
              <a:rPr lang="en-US" dirty="0"/>
              <a:t>Medical</a:t>
            </a:r>
          </a:p>
          <a:p>
            <a:r>
              <a:rPr lang="en-US" dirty="0"/>
              <a:t>Hospital</a:t>
            </a:r>
          </a:p>
          <a:p>
            <a:r>
              <a:rPr lang="en-US" dirty="0"/>
              <a:t>Surgical </a:t>
            </a:r>
          </a:p>
          <a:p>
            <a:r>
              <a:rPr lang="en-US" dirty="0"/>
              <a:t>Related medical Care Costs, such as physical therapy and prosthetic devices </a:t>
            </a:r>
          </a:p>
        </p:txBody>
      </p:sp>
    </p:spTree>
    <p:extLst>
      <p:ext uri="{BB962C8B-B14F-4D97-AF65-F5344CB8AC3E}">
        <p14:creationId xmlns:p14="http://schemas.microsoft.com/office/powerpoint/2010/main" val="17307918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7AC50-1623-C05A-046A-A9CA65AF01C5}"/>
              </a:ext>
            </a:extLst>
          </p:cNvPr>
          <p:cNvSpPr>
            <a:spLocks noGrp="1"/>
          </p:cNvSpPr>
          <p:nvPr>
            <p:ph type="title"/>
          </p:nvPr>
        </p:nvSpPr>
        <p:spPr/>
        <p:txBody>
          <a:bodyPr/>
          <a:lstStyle/>
          <a:p>
            <a:r>
              <a:rPr lang="en-US" dirty="0"/>
              <a:t>Workers Compensation Benefits </a:t>
            </a:r>
          </a:p>
        </p:txBody>
      </p:sp>
      <p:sp>
        <p:nvSpPr>
          <p:cNvPr id="3" name="Content Placeholder 2">
            <a:extLst>
              <a:ext uri="{FF2B5EF4-FFF2-40B4-BE49-F238E27FC236}">
                <a16:creationId xmlns:a16="http://schemas.microsoft.com/office/drawing/2014/main" id="{89BCA771-9E89-A3F3-9D28-0DBB4D025560}"/>
              </a:ext>
            </a:extLst>
          </p:cNvPr>
          <p:cNvSpPr>
            <a:spLocks noGrp="1"/>
          </p:cNvSpPr>
          <p:nvPr>
            <p:ph idx="1"/>
          </p:nvPr>
        </p:nvSpPr>
        <p:spPr/>
        <p:txBody>
          <a:bodyPr/>
          <a:lstStyle/>
          <a:p>
            <a:r>
              <a:rPr lang="en-US" b="1" dirty="0"/>
              <a:t>Disability Income Benefits</a:t>
            </a:r>
          </a:p>
          <a:p>
            <a:r>
              <a:rPr lang="en-US" dirty="0"/>
              <a:t>Wage loss subject to a waiting- period deductible </a:t>
            </a:r>
          </a:p>
          <a:p>
            <a:r>
              <a:rPr lang="en-US" dirty="0"/>
              <a:t>Payments for scheduled injuries </a:t>
            </a:r>
          </a:p>
          <a:p>
            <a:r>
              <a:rPr lang="en-US" dirty="0"/>
              <a:t>Wage loss expressed as a percentage of the employee’s average weekly wage at the time of disability </a:t>
            </a:r>
          </a:p>
          <a:p>
            <a:r>
              <a:rPr lang="en-US" dirty="0"/>
              <a:t>State laws also require compensation for a specific number of weeks for the loss of specific body parts. These injuries are referred to as scheduled injuries, because the injuries and corresponding benefits are listed in a document called a schedule </a:t>
            </a:r>
          </a:p>
        </p:txBody>
      </p:sp>
    </p:spTree>
    <p:extLst>
      <p:ext uri="{BB962C8B-B14F-4D97-AF65-F5344CB8AC3E}">
        <p14:creationId xmlns:p14="http://schemas.microsoft.com/office/powerpoint/2010/main" val="6816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6040-C3FF-32EA-21E8-E98E139FC368}"/>
              </a:ext>
            </a:extLst>
          </p:cNvPr>
          <p:cNvSpPr>
            <a:spLocks noGrp="1"/>
          </p:cNvSpPr>
          <p:nvPr>
            <p:ph type="title"/>
          </p:nvPr>
        </p:nvSpPr>
        <p:spPr/>
        <p:txBody>
          <a:bodyPr/>
          <a:lstStyle/>
          <a:p>
            <a:r>
              <a:rPr lang="en-US" dirty="0"/>
              <a:t>Real Property </a:t>
            </a:r>
          </a:p>
        </p:txBody>
      </p:sp>
      <p:sp>
        <p:nvSpPr>
          <p:cNvPr id="3" name="Content Placeholder 2">
            <a:extLst>
              <a:ext uri="{FF2B5EF4-FFF2-40B4-BE49-F238E27FC236}">
                <a16:creationId xmlns:a16="http://schemas.microsoft.com/office/drawing/2014/main" id="{9D6C1E76-E1BD-1A1B-0B49-11948B96062D}"/>
              </a:ext>
            </a:extLst>
          </p:cNvPr>
          <p:cNvSpPr>
            <a:spLocks noGrp="1"/>
          </p:cNvSpPr>
          <p:nvPr>
            <p:ph idx="1"/>
          </p:nvPr>
        </p:nvSpPr>
        <p:spPr/>
        <p:txBody>
          <a:bodyPr/>
          <a:lstStyle/>
          <a:p>
            <a:r>
              <a:rPr lang="en-US" dirty="0"/>
              <a:t>Tangible property consisting of land, all structures permanently attached to the land (including fixtures permanently attached to the structure) and whatever is growing on the land </a:t>
            </a:r>
          </a:p>
        </p:txBody>
      </p:sp>
    </p:spTree>
    <p:extLst>
      <p:ext uri="{BB962C8B-B14F-4D97-AF65-F5344CB8AC3E}">
        <p14:creationId xmlns:p14="http://schemas.microsoft.com/office/powerpoint/2010/main" val="17017099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F2C02-C99B-5A70-2C37-B06454DC353F}"/>
              </a:ext>
            </a:extLst>
          </p:cNvPr>
          <p:cNvSpPr>
            <a:spLocks noGrp="1"/>
          </p:cNvSpPr>
          <p:nvPr>
            <p:ph type="title"/>
          </p:nvPr>
        </p:nvSpPr>
        <p:spPr/>
        <p:txBody>
          <a:bodyPr/>
          <a:lstStyle/>
          <a:p>
            <a:r>
              <a:rPr lang="en-US" dirty="0"/>
              <a:t>Workers Compensation Benefits </a:t>
            </a:r>
          </a:p>
        </p:txBody>
      </p:sp>
      <p:sp>
        <p:nvSpPr>
          <p:cNvPr id="3" name="Content Placeholder 2">
            <a:extLst>
              <a:ext uri="{FF2B5EF4-FFF2-40B4-BE49-F238E27FC236}">
                <a16:creationId xmlns:a16="http://schemas.microsoft.com/office/drawing/2014/main" id="{A329EB70-4736-DF8E-3870-E608F6E1062A}"/>
              </a:ext>
            </a:extLst>
          </p:cNvPr>
          <p:cNvSpPr>
            <a:spLocks noGrp="1"/>
          </p:cNvSpPr>
          <p:nvPr>
            <p:ph idx="1"/>
          </p:nvPr>
        </p:nvSpPr>
        <p:spPr/>
        <p:txBody>
          <a:bodyPr/>
          <a:lstStyle/>
          <a:p>
            <a:r>
              <a:rPr lang="en-US" b="1" dirty="0"/>
              <a:t>Rehabilitation Benefits</a:t>
            </a:r>
          </a:p>
          <a:p>
            <a:r>
              <a:rPr lang="en-US" dirty="0"/>
              <a:t>Medical Rehabilitation </a:t>
            </a:r>
          </a:p>
          <a:p>
            <a:r>
              <a:rPr lang="en-US" dirty="0"/>
              <a:t>Vocational Rehabilitation </a:t>
            </a:r>
          </a:p>
          <a:p>
            <a:r>
              <a:rPr lang="en-US" dirty="0"/>
              <a:t>The Primary rehabilitation benefit is the payment of expenses for complete medical treatment and medical rehabilitation </a:t>
            </a:r>
          </a:p>
          <a:p>
            <a:endParaRPr lang="en-US" dirty="0"/>
          </a:p>
        </p:txBody>
      </p:sp>
    </p:spTree>
    <p:extLst>
      <p:ext uri="{BB962C8B-B14F-4D97-AF65-F5344CB8AC3E}">
        <p14:creationId xmlns:p14="http://schemas.microsoft.com/office/powerpoint/2010/main" val="7269253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2AD2-F20E-F4D5-F1BF-509A761832C7}"/>
              </a:ext>
            </a:extLst>
          </p:cNvPr>
          <p:cNvSpPr>
            <a:spLocks noGrp="1"/>
          </p:cNvSpPr>
          <p:nvPr>
            <p:ph type="title"/>
          </p:nvPr>
        </p:nvSpPr>
        <p:spPr/>
        <p:txBody>
          <a:bodyPr/>
          <a:lstStyle/>
          <a:p>
            <a:r>
              <a:rPr lang="en-US" dirty="0"/>
              <a:t>Workers Compensation Benefits </a:t>
            </a:r>
          </a:p>
        </p:txBody>
      </p:sp>
      <p:sp>
        <p:nvSpPr>
          <p:cNvPr id="3" name="Content Placeholder 2">
            <a:extLst>
              <a:ext uri="{FF2B5EF4-FFF2-40B4-BE49-F238E27FC236}">
                <a16:creationId xmlns:a16="http://schemas.microsoft.com/office/drawing/2014/main" id="{D1237AFE-13DE-D36B-F1DC-F08C552D5CE0}"/>
              </a:ext>
            </a:extLst>
          </p:cNvPr>
          <p:cNvSpPr>
            <a:spLocks noGrp="1"/>
          </p:cNvSpPr>
          <p:nvPr>
            <p:ph idx="1"/>
          </p:nvPr>
        </p:nvSpPr>
        <p:spPr/>
        <p:txBody>
          <a:bodyPr/>
          <a:lstStyle/>
          <a:p>
            <a:r>
              <a:rPr lang="en-US" b="1" dirty="0"/>
              <a:t>Death Benefits </a:t>
            </a:r>
          </a:p>
          <a:p>
            <a:r>
              <a:rPr lang="en-US" dirty="0"/>
              <a:t>Burial Expense </a:t>
            </a:r>
          </a:p>
          <a:p>
            <a:r>
              <a:rPr lang="en-US" dirty="0"/>
              <a:t>Partial replacement of the worker’s former weekly wage</a:t>
            </a:r>
          </a:p>
          <a:p>
            <a:r>
              <a:rPr lang="en-US" dirty="0"/>
              <a:t>Death benefits include a flat amount for burial expenses and partial replacement of the worker’s former weekly wage </a:t>
            </a:r>
          </a:p>
        </p:txBody>
      </p:sp>
    </p:spTree>
    <p:extLst>
      <p:ext uri="{BB962C8B-B14F-4D97-AF65-F5344CB8AC3E}">
        <p14:creationId xmlns:p14="http://schemas.microsoft.com/office/powerpoint/2010/main" val="2280735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E2DA9-4372-D75D-65B4-D00395459948}"/>
              </a:ext>
            </a:extLst>
          </p:cNvPr>
          <p:cNvSpPr>
            <a:spLocks noGrp="1"/>
          </p:cNvSpPr>
          <p:nvPr>
            <p:ph type="title"/>
          </p:nvPr>
        </p:nvSpPr>
        <p:spPr/>
        <p:txBody>
          <a:bodyPr/>
          <a:lstStyle/>
          <a:p>
            <a:r>
              <a:rPr lang="en-US" dirty="0"/>
              <a:t>Temporary Partial Disability </a:t>
            </a:r>
          </a:p>
        </p:txBody>
      </p:sp>
      <p:sp>
        <p:nvSpPr>
          <p:cNvPr id="3" name="Content Placeholder 2">
            <a:extLst>
              <a:ext uri="{FF2B5EF4-FFF2-40B4-BE49-F238E27FC236}">
                <a16:creationId xmlns:a16="http://schemas.microsoft.com/office/drawing/2014/main" id="{56262498-2A5E-18D1-33E1-83EFB57597E4}"/>
              </a:ext>
            </a:extLst>
          </p:cNvPr>
          <p:cNvSpPr>
            <a:spLocks noGrp="1"/>
          </p:cNvSpPr>
          <p:nvPr>
            <p:ph idx="1"/>
          </p:nvPr>
        </p:nvSpPr>
        <p:spPr/>
        <p:txBody>
          <a:bodyPr/>
          <a:lstStyle/>
          <a:p>
            <a:r>
              <a:rPr lang="en-US" dirty="0"/>
              <a:t>Disability caused by work-related injury or disease that temporarily limits the extent to which an employee can perform specific job duties for a period of time (such as 30 or 60 days). After that period, the worker is expected to be able to resume all job duties </a:t>
            </a:r>
          </a:p>
        </p:txBody>
      </p:sp>
    </p:spTree>
    <p:extLst>
      <p:ext uri="{BB962C8B-B14F-4D97-AF65-F5344CB8AC3E}">
        <p14:creationId xmlns:p14="http://schemas.microsoft.com/office/powerpoint/2010/main" val="37037510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927A8-BE35-BAF5-8309-A35D23410B4A}"/>
              </a:ext>
            </a:extLst>
          </p:cNvPr>
          <p:cNvSpPr>
            <a:spLocks noGrp="1"/>
          </p:cNvSpPr>
          <p:nvPr>
            <p:ph type="title"/>
          </p:nvPr>
        </p:nvSpPr>
        <p:spPr/>
        <p:txBody>
          <a:bodyPr/>
          <a:lstStyle/>
          <a:p>
            <a:r>
              <a:rPr lang="en-US" dirty="0"/>
              <a:t>Temporary Total Disability </a:t>
            </a:r>
          </a:p>
        </p:txBody>
      </p:sp>
      <p:sp>
        <p:nvSpPr>
          <p:cNvPr id="3" name="Content Placeholder 2">
            <a:extLst>
              <a:ext uri="{FF2B5EF4-FFF2-40B4-BE49-F238E27FC236}">
                <a16:creationId xmlns:a16="http://schemas.microsoft.com/office/drawing/2014/main" id="{BCBBC060-F182-3A75-3C65-3278E006F400}"/>
              </a:ext>
            </a:extLst>
          </p:cNvPr>
          <p:cNvSpPr>
            <a:spLocks noGrp="1"/>
          </p:cNvSpPr>
          <p:nvPr>
            <p:ph idx="1"/>
          </p:nvPr>
        </p:nvSpPr>
        <p:spPr/>
        <p:txBody>
          <a:bodyPr/>
          <a:lstStyle/>
          <a:p>
            <a:r>
              <a:rPr lang="en-US" dirty="0"/>
              <a:t>Disability caused by a work-related injury or disease that temporarily renders an injured employee unable to perform any job duties for a period of time (such as 30 or 60 days). After that period, the worker is expected to be able to resume all job duties </a:t>
            </a:r>
          </a:p>
        </p:txBody>
      </p:sp>
    </p:spTree>
    <p:extLst>
      <p:ext uri="{BB962C8B-B14F-4D97-AF65-F5344CB8AC3E}">
        <p14:creationId xmlns:p14="http://schemas.microsoft.com/office/powerpoint/2010/main" val="7275356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9654F-96EF-2F46-03D0-8430D9E4496E}"/>
              </a:ext>
            </a:extLst>
          </p:cNvPr>
          <p:cNvSpPr>
            <a:spLocks noGrp="1"/>
          </p:cNvSpPr>
          <p:nvPr>
            <p:ph type="title"/>
          </p:nvPr>
        </p:nvSpPr>
        <p:spPr/>
        <p:txBody>
          <a:bodyPr/>
          <a:lstStyle/>
          <a:p>
            <a:r>
              <a:rPr lang="en-US" dirty="0"/>
              <a:t>Permanent Partial Disability</a:t>
            </a:r>
          </a:p>
        </p:txBody>
      </p:sp>
      <p:sp>
        <p:nvSpPr>
          <p:cNvPr id="3" name="Content Placeholder 2">
            <a:extLst>
              <a:ext uri="{FF2B5EF4-FFF2-40B4-BE49-F238E27FC236}">
                <a16:creationId xmlns:a16="http://schemas.microsoft.com/office/drawing/2014/main" id="{1F37190B-0E49-E303-F36B-6747F05C850B}"/>
              </a:ext>
            </a:extLst>
          </p:cNvPr>
          <p:cNvSpPr>
            <a:spLocks noGrp="1"/>
          </p:cNvSpPr>
          <p:nvPr>
            <p:ph idx="1"/>
          </p:nvPr>
        </p:nvSpPr>
        <p:spPr/>
        <p:txBody>
          <a:bodyPr/>
          <a:lstStyle/>
          <a:p>
            <a:r>
              <a:rPr lang="en-US" dirty="0"/>
              <a:t>Disability caused by a work-related injury or disease that impairs the injured employee’s earning capacity for life. The employee is able to work at reduced efficiency </a:t>
            </a:r>
          </a:p>
        </p:txBody>
      </p:sp>
    </p:spTree>
    <p:extLst>
      <p:ext uri="{BB962C8B-B14F-4D97-AF65-F5344CB8AC3E}">
        <p14:creationId xmlns:p14="http://schemas.microsoft.com/office/powerpoint/2010/main" val="30245890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9342-B5E5-503F-C8B5-49E3BDEA0666}"/>
              </a:ext>
            </a:extLst>
          </p:cNvPr>
          <p:cNvSpPr>
            <a:spLocks noGrp="1"/>
          </p:cNvSpPr>
          <p:nvPr>
            <p:ph type="title"/>
          </p:nvPr>
        </p:nvSpPr>
        <p:spPr/>
        <p:txBody>
          <a:bodyPr/>
          <a:lstStyle/>
          <a:p>
            <a:r>
              <a:rPr lang="en-US" dirty="0"/>
              <a:t>Permanent Total Disability </a:t>
            </a:r>
          </a:p>
        </p:txBody>
      </p:sp>
      <p:sp>
        <p:nvSpPr>
          <p:cNvPr id="3" name="Content Placeholder 2">
            <a:extLst>
              <a:ext uri="{FF2B5EF4-FFF2-40B4-BE49-F238E27FC236}">
                <a16:creationId xmlns:a16="http://schemas.microsoft.com/office/drawing/2014/main" id="{5351607C-A8AA-8166-8D47-8D985C16A371}"/>
              </a:ext>
            </a:extLst>
          </p:cNvPr>
          <p:cNvSpPr>
            <a:spLocks noGrp="1"/>
          </p:cNvSpPr>
          <p:nvPr>
            <p:ph idx="1"/>
          </p:nvPr>
        </p:nvSpPr>
        <p:spPr/>
        <p:txBody>
          <a:bodyPr/>
          <a:lstStyle/>
          <a:p>
            <a:r>
              <a:rPr lang="en-US" dirty="0"/>
              <a:t>Disability caused by a work-related injury or disease that renders an injured employee unable to ever return to gainful employment </a:t>
            </a:r>
          </a:p>
        </p:txBody>
      </p:sp>
    </p:spTree>
    <p:extLst>
      <p:ext uri="{BB962C8B-B14F-4D97-AF65-F5344CB8AC3E}">
        <p14:creationId xmlns:p14="http://schemas.microsoft.com/office/powerpoint/2010/main" val="42071385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53F98-6AA9-1E82-47EE-2097E461E9F6}"/>
              </a:ext>
            </a:extLst>
          </p:cNvPr>
          <p:cNvSpPr>
            <a:spLocks noGrp="1"/>
          </p:cNvSpPr>
          <p:nvPr>
            <p:ph type="title"/>
          </p:nvPr>
        </p:nvSpPr>
        <p:spPr/>
        <p:txBody>
          <a:bodyPr/>
          <a:lstStyle/>
          <a:p>
            <a:r>
              <a:rPr lang="en-US" dirty="0"/>
              <a:t>Industrial and Private Employers (WC)</a:t>
            </a:r>
          </a:p>
        </p:txBody>
      </p:sp>
      <p:sp>
        <p:nvSpPr>
          <p:cNvPr id="3" name="Content Placeholder 2">
            <a:extLst>
              <a:ext uri="{FF2B5EF4-FFF2-40B4-BE49-F238E27FC236}">
                <a16:creationId xmlns:a16="http://schemas.microsoft.com/office/drawing/2014/main" id="{FB22637C-FAC6-D88D-FAF9-318D00EAA876}"/>
              </a:ext>
            </a:extLst>
          </p:cNvPr>
          <p:cNvSpPr>
            <a:spLocks noGrp="1"/>
          </p:cNvSpPr>
          <p:nvPr>
            <p:ph idx="1"/>
          </p:nvPr>
        </p:nvSpPr>
        <p:spPr/>
        <p:txBody>
          <a:bodyPr/>
          <a:lstStyle/>
          <a:p>
            <a:r>
              <a:rPr lang="en-US" dirty="0"/>
              <a:t>Workers compensation statues apply to virtually all industrial workers and most other kinds of private employers</a:t>
            </a:r>
          </a:p>
          <a:p>
            <a:endParaRPr lang="en-US" dirty="0"/>
          </a:p>
        </p:txBody>
      </p:sp>
    </p:spTree>
    <p:extLst>
      <p:ext uri="{BB962C8B-B14F-4D97-AF65-F5344CB8AC3E}">
        <p14:creationId xmlns:p14="http://schemas.microsoft.com/office/powerpoint/2010/main" val="35023483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16C7-779C-EEE5-D81B-007421189D39}"/>
              </a:ext>
            </a:extLst>
          </p:cNvPr>
          <p:cNvSpPr>
            <a:spLocks noGrp="1"/>
          </p:cNvSpPr>
          <p:nvPr>
            <p:ph type="title"/>
          </p:nvPr>
        </p:nvSpPr>
        <p:spPr/>
        <p:txBody>
          <a:bodyPr/>
          <a:lstStyle/>
          <a:p>
            <a:r>
              <a:rPr lang="en-US" dirty="0"/>
              <a:t>Employees (WC)</a:t>
            </a:r>
          </a:p>
        </p:txBody>
      </p:sp>
      <p:sp>
        <p:nvSpPr>
          <p:cNvPr id="3" name="Content Placeholder 2">
            <a:extLst>
              <a:ext uri="{FF2B5EF4-FFF2-40B4-BE49-F238E27FC236}">
                <a16:creationId xmlns:a16="http://schemas.microsoft.com/office/drawing/2014/main" id="{5445CE4E-3F03-830C-B979-021430591863}"/>
              </a:ext>
            </a:extLst>
          </p:cNvPr>
          <p:cNvSpPr>
            <a:spLocks noGrp="1"/>
          </p:cNvSpPr>
          <p:nvPr>
            <p:ph idx="1"/>
          </p:nvPr>
        </p:nvSpPr>
        <p:spPr/>
        <p:txBody>
          <a:bodyPr/>
          <a:lstStyle/>
          <a:p>
            <a:r>
              <a:rPr lang="en-US" dirty="0"/>
              <a:t>Entitlement to benefits depends on whether a person qualifies as an employee (A person hired to perform services for another under the direction and control of the employer). Employees, but not necessarily independent contractors, are entitled to workers compensation benefits</a:t>
            </a:r>
          </a:p>
        </p:txBody>
      </p:sp>
    </p:spTree>
    <p:extLst>
      <p:ext uri="{BB962C8B-B14F-4D97-AF65-F5344CB8AC3E}">
        <p14:creationId xmlns:p14="http://schemas.microsoft.com/office/powerpoint/2010/main" val="18033212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C1F88-E630-DBF2-9D2A-58CA681ACD08}"/>
              </a:ext>
            </a:extLst>
          </p:cNvPr>
          <p:cNvSpPr>
            <a:spLocks noGrp="1"/>
          </p:cNvSpPr>
          <p:nvPr>
            <p:ph type="title"/>
          </p:nvPr>
        </p:nvSpPr>
        <p:spPr/>
        <p:txBody>
          <a:bodyPr/>
          <a:lstStyle/>
          <a:p>
            <a:r>
              <a:rPr lang="en-US" dirty="0"/>
              <a:t>Employees of independent contractors (WC)</a:t>
            </a:r>
          </a:p>
        </p:txBody>
      </p:sp>
      <p:sp>
        <p:nvSpPr>
          <p:cNvPr id="3" name="Content Placeholder 2">
            <a:extLst>
              <a:ext uri="{FF2B5EF4-FFF2-40B4-BE49-F238E27FC236}">
                <a16:creationId xmlns:a16="http://schemas.microsoft.com/office/drawing/2014/main" id="{248F9A05-EEB8-5EA5-7899-D6C00532B19F}"/>
              </a:ext>
            </a:extLst>
          </p:cNvPr>
          <p:cNvSpPr>
            <a:spLocks noGrp="1"/>
          </p:cNvSpPr>
          <p:nvPr>
            <p:ph idx="1"/>
          </p:nvPr>
        </p:nvSpPr>
        <p:spPr/>
        <p:txBody>
          <a:bodyPr/>
          <a:lstStyle/>
          <a:p>
            <a:r>
              <a:rPr lang="en-US" dirty="0"/>
              <a:t>An independent contractor might employ others. The independent contractor, like other employers, must then provide workers compensation benefits to its employees</a:t>
            </a:r>
          </a:p>
        </p:txBody>
      </p:sp>
    </p:spTree>
    <p:extLst>
      <p:ext uri="{BB962C8B-B14F-4D97-AF65-F5344CB8AC3E}">
        <p14:creationId xmlns:p14="http://schemas.microsoft.com/office/powerpoint/2010/main" val="2934822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6DDAD-7830-956F-B9BF-63164B08B667}"/>
              </a:ext>
            </a:extLst>
          </p:cNvPr>
          <p:cNvSpPr>
            <a:spLocks noGrp="1"/>
          </p:cNvSpPr>
          <p:nvPr>
            <p:ph type="title"/>
          </p:nvPr>
        </p:nvSpPr>
        <p:spPr/>
        <p:txBody>
          <a:bodyPr/>
          <a:lstStyle/>
          <a:p>
            <a:r>
              <a:rPr lang="en-US" dirty="0"/>
              <a:t>Leased Employees (WC)</a:t>
            </a:r>
          </a:p>
        </p:txBody>
      </p:sp>
      <p:sp>
        <p:nvSpPr>
          <p:cNvPr id="3" name="Content Placeholder 2">
            <a:extLst>
              <a:ext uri="{FF2B5EF4-FFF2-40B4-BE49-F238E27FC236}">
                <a16:creationId xmlns:a16="http://schemas.microsoft.com/office/drawing/2014/main" id="{07EBB49B-78DB-C359-31DD-BE5A0F956078}"/>
              </a:ext>
            </a:extLst>
          </p:cNvPr>
          <p:cNvSpPr>
            <a:spLocks noGrp="1"/>
          </p:cNvSpPr>
          <p:nvPr>
            <p:ph idx="1"/>
          </p:nvPr>
        </p:nvSpPr>
        <p:spPr/>
        <p:txBody>
          <a:bodyPr/>
          <a:lstStyle/>
          <a:p>
            <a:r>
              <a:rPr lang="en-US" dirty="0"/>
              <a:t>Leased employees are provided by a leasing contractor (sometimes called a professional employer organization, or PEO) to a client company. The PEO is typically responsible for providing leased employees with workers compensation coverage </a:t>
            </a:r>
          </a:p>
        </p:txBody>
      </p:sp>
    </p:spTree>
    <p:extLst>
      <p:ext uri="{BB962C8B-B14F-4D97-AF65-F5344CB8AC3E}">
        <p14:creationId xmlns:p14="http://schemas.microsoft.com/office/powerpoint/2010/main" val="191999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EA6C9-6150-D666-201A-478A106716C3}"/>
              </a:ext>
            </a:extLst>
          </p:cNvPr>
          <p:cNvSpPr>
            <a:spLocks noGrp="1"/>
          </p:cNvSpPr>
          <p:nvPr>
            <p:ph type="title"/>
          </p:nvPr>
        </p:nvSpPr>
        <p:spPr/>
        <p:txBody>
          <a:bodyPr/>
          <a:lstStyle/>
          <a:p>
            <a:r>
              <a:rPr lang="en-US" dirty="0"/>
              <a:t>Personal Property </a:t>
            </a:r>
          </a:p>
        </p:txBody>
      </p:sp>
      <p:sp>
        <p:nvSpPr>
          <p:cNvPr id="3" name="Content Placeholder 2">
            <a:extLst>
              <a:ext uri="{FF2B5EF4-FFF2-40B4-BE49-F238E27FC236}">
                <a16:creationId xmlns:a16="http://schemas.microsoft.com/office/drawing/2014/main" id="{87F3F843-5116-067C-7AC5-47CB3D9DDBEC}"/>
              </a:ext>
            </a:extLst>
          </p:cNvPr>
          <p:cNvSpPr>
            <a:spLocks noGrp="1"/>
          </p:cNvSpPr>
          <p:nvPr>
            <p:ph idx="1"/>
          </p:nvPr>
        </p:nvSpPr>
        <p:spPr/>
        <p:txBody>
          <a:bodyPr/>
          <a:lstStyle/>
          <a:p>
            <a:r>
              <a:rPr lang="en-US" dirty="0"/>
              <a:t>Movable items owned by a business, such as supplies, furniture, computers, machinery, tools and some vehicles (such as forklifts) </a:t>
            </a:r>
          </a:p>
        </p:txBody>
      </p:sp>
    </p:spTree>
    <p:extLst>
      <p:ext uri="{BB962C8B-B14F-4D97-AF65-F5344CB8AC3E}">
        <p14:creationId xmlns:p14="http://schemas.microsoft.com/office/powerpoint/2010/main" val="27257787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7839-5F73-2D99-DB5C-0E5A25DBF219}"/>
              </a:ext>
            </a:extLst>
          </p:cNvPr>
          <p:cNvSpPr>
            <a:spLocks noGrp="1"/>
          </p:cNvSpPr>
          <p:nvPr>
            <p:ph type="title"/>
          </p:nvPr>
        </p:nvSpPr>
        <p:spPr/>
        <p:txBody>
          <a:bodyPr/>
          <a:lstStyle/>
          <a:p>
            <a:r>
              <a:rPr lang="en-US" dirty="0"/>
              <a:t>Temporary Employees (WC)</a:t>
            </a:r>
          </a:p>
        </p:txBody>
      </p:sp>
      <p:sp>
        <p:nvSpPr>
          <p:cNvPr id="3" name="Content Placeholder 2">
            <a:extLst>
              <a:ext uri="{FF2B5EF4-FFF2-40B4-BE49-F238E27FC236}">
                <a16:creationId xmlns:a16="http://schemas.microsoft.com/office/drawing/2014/main" id="{A79A101A-4F27-ED27-70BB-D2990CD1CAA0}"/>
              </a:ext>
            </a:extLst>
          </p:cNvPr>
          <p:cNvSpPr>
            <a:spLocks noGrp="1"/>
          </p:cNvSpPr>
          <p:nvPr>
            <p:ph idx="1"/>
          </p:nvPr>
        </p:nvSpPr>
        <p:spPr/>
        <p:txBody>
          <a:bodyPr/>
          <a:lstStyle/>
          <a:p>
            <a:r>
              <a:rPr lang="en-US" dirty="0"/>
              <a:t>Temporary Employees are hired for short- term assignments to cope with peak loads or to replace an employee who is sick or on vacation. The organization supplying the temporary employees provides them with workers compensation benefits </a:t>
            </a:r>
          </a:p>
        </p:txBody>
      </p:sp>
    </p:spTree>
    <p:extLst>
      <p:ext uri="{BB962C8B-B14F-4D97-AF65-F5344CB8AC3E}">
        <p14:creationId xmlns:p14="http://schemas.microsoft.com/office/powerpoint/2010/main" val="12909421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6DBF1-F5B0-DBA5-ABC1-E156B57D26A1}"/>
              </a:ext>
            </a:extLst>
          </p:cNvPr>
          <p:cNvSpPr>
            <a:spLocks noGrp="1"/>
          </p:cNvSpPr>
          <p:nvPr>
            <p:ph type="title"/>
          </p:nvPr>
        </p:nvSpPr>
        <p:spPr/>
        <p:txBody>
          <a:bodyPr/>
          <a:lstStyle/>
          <a:p>
            <a:r>
              <a:rPr lang="en-US" dirty="0"/>
              <a:t>Cyber Risks</a:t>
            </a:r>
          </a:p>
        </p:txBody>
      </p:sp>
      <p:sp>
        <p:nvSpPr>
          <p:cNvPr id="3" name="Content Placeholder 2">
            <a:extLst>
              <a:ext uri="{FF2B5EF4-FFF2-40B4-BE49-F238E27FC236}">
                <a16:creationId xmlns:a16="http://schemas.microsoft.com/office/drawing/2014/main" id="{D6F2323C-C382-AAE9-B858-457D52D17933}"/>
              </a:ext>
            </a:extLst>
          </p:cNvPr>
          <p:cNvSpPr>
            <a:spLocks noGrp="1"/>
          </p:cNvSpPr>
          <p:nvPr>
            <p:ph idx="1"/>
          </p:nvPr>
        </p:nvSpPr>
        <p:spPr/>
        <p:txBody>
          <a:bodyPr/>
          <a:lstStyle/>
          <a:p>
            <a:r>
              <a:rPr lang="en-US" dirty="0"/>
              <a:t>A Cyber Risk Loss exposure is a condition that presents the possibility of financial loss to an organization because data ended up in the possession of a party who is not authorized to have it </a:t>
            </a:r>
          </a:p>
          <a:p>
            <a:r>
              <a:rPr lang="en-US" dirty="0"/>
              <a:t>Organizations that use the internet must consider the loss exposures presented to their systems and data, as well as to those of their customers and suppliers</a:t>
            </a:r>
          </a:p>
        </p:txBody>
      </p:sp>
    </p:spTree>
    <p:extLst>
      <p:ext uri="{BB962C8B-B14F-4D97-AF65-F5344CB8AC3E}">
        <p14:creationId xmlns:p14="http://schemas.microsoft.com/office/powerpoint/2010/main" val="13996796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35C7-6A8D-2C3F-E176-94FA37761505}"/>
              </a:ext>
            </a:extLst>
          </p:cNvPr>
          <p:cNvSpPr>
            <a:spLocks noGrp="1"/>
          </p:cNvSpPr>
          <p:nvPr>
            <p:ph type="title"/>
          </p:nvPr>
        </p:nvSpPr>
        <p:spPr/>
        <p:txBody>
          <a:bodyPr/>
          <a:lstStyle/>
          <a:p>
            <a:r>
              <a:rPr lang="en-US" dirty="0"/>
              <a:t>Property Loss Exposure (Cyber Risk)</a:t>
            </a:r>
          </a:p>
        </p:txBody>
      </p:sp>
      <p:sp>
        <p:nvSpPr>
          <p:cNvPr id="3" name="Content Placeholder 2">
            <a:extLst>
              <a:ext uri="{FF2B5EF4-FFF2-40B4-BE49-F238E27FC236}">
                <a16:creationId xmlns:a16="http://schemas.microsoft.com/office/drawing/2014/main" id="{B2DC14D2-C344-571E-5F24-D1A8985E12C4}"/>
              </a:ext>
            </a:extLst>
          </p:cNvPr>
          <p:cNvSpPr>
            <a:spLocks noGrp="1"/>
          </p:cNvSpPr>
          <p:nvPr>
            <p:ph idx="1"/>
          </p:nvPr>
        </p:nvSpPr>
        <p:spPr/>
        <p:txBody>
          <a:bodyPr/>
          <a:lstStyle/>
          <a:p>
            <a:r>
              <a:rPr lang="en-US" dirty="0"/>
              <a:t>Property exposed to cyber loss can be tangible or intangible. Tangible property can include computer systems, production equipment and machinery. Intangible property can include data, trade secrets, and intellectual property</a:t>
            </a:r>
          </a:p>
          <a:p>
            <a:r>
              <a:rPr lang="en-US" dirty="0"/>
              <a:t>For Example, an employee’s computer becomes infected with a virus. It could lead to lost data and to permanent damage to the computer and other devices connected to it </a:t>
            </a:r>
          </a:p>
        </p:txBody>
      </p:sp>
    </p:spTree>
    <p:extLst>
      <p:ext uri="{BB962C8B-B14F-4D97-AF65-F5344CB8AC3E}">
        <p14:creationId xmlns:p14="http://schemas.microsoft.com/office/powerpoint/2010/main" val="14569189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89C8-C6C2-C26A-4DF8-B498EA09213C}"/>
              </a:ext>
            </a:extLst>
          </p:cNvPr>
          <p:cNvSpPr>
            <a:spLocks noGrp="1"/>
          </p:cNvSpPr>
          <p:nvPr>
            <p:ph type="title"/>
          </p:nvPr>
        </p:nvSpPr>
        <p:spPr/>
        <p:txBody>
          <a:bodyPr/>
          <a:lstStyle/>
          <a:p>
            <a:r>
              <a:rPr lang="en-US" dirty="0"/>
              <a:t>Income Loss Exposure (Cyber Risk)</a:t>
            </a:r>
          </a:p>
        </p:txBody>
      </p:sp>
      <p:sp>
        <p:nvSpPr>
          <p:cNvPr id="3" name="Content Placeholder 2">
            <a:extLst>
              <a:ext uri="{FF2B5EF4-FFF2-40B4-BE49-F238E27FC236}">
                <a16:creationId xmlns:a16="http://schemas.microsoft.com/office/drawing/2014/main" id="{014CF146-7F10-BACC-3B5F-5C1E81382B9D}"/>
              </a:ext>
            </a:extLst>
          </p:cNvPr>
          <p:cNvSpPr>
            <a:spLocks noGrp="1"/>
          </p:cNvSpPr>
          <p:nvPr>
            <p:ph idx="1"/>
          </p:nvPr>
        </p:nvSpPr>
        <p:spPr/>
        <p:txBody>
          <a:bodyPr/>
          <a:lstStyle/>
          <a:p>
            <a:r>
              <a:rPr lang="en-US" dirty="0"/>
              <a:t>Insurance professionals and the organizations they work with should consider any possible business interruption that could result from a cyber risk loss exposure that would decrease revenues and/or increase expenses</a:t>
            </a:r>
          </a:p>
          <a:p>
            <a:r>
              <a:rPr lang="en-US" dirty="0"/>
              <a:t>For example, if an online company’s website is shut down because of a cyber attack, it would not be able to take orders, leading to a loss of income. In addition, it would likely incur expenses to get the website running again.</a:t>
            </a:r>
          </a:p>
          <a:p>
            <a:r>
              <a:rPr lang="en-US" dirty="0"/>
              <a:t>An organization could also incur a loss of income if one of its suppliers experiences a cyberattack that renders it unable to fulfill orders </a:t>
            </a:r>
          </a:p>
        </p:txBody>
      </p:sp>
    </p:spTree>
    <p:extLst>
      <p:ext uri="{BB962C8B-B14F-4D97-AF65-F5344CB8AC3E}">
        <p14:creationId xmlns:p14="http://schemas.microsoft.com/office/powerpoint/2010/main" val="19689711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557B5-CE4F-C8FF-0BB1-9F6ED8A5251F}"/>
              </a:ext>
            </a:extLst>
          </p:cNvPr>
          <p:cNvSpPr>
            <a:spLocks noGrp="1"/>
          </p:cNvSpPr>
          <p:nvPr>
            <p:ph type="title"/>
          </p:nvPr>
        </p:nvSpPr>
        <p:spPr/>
        <p:txBody>
          <a:bodyPr/>
          <a:lstStyle/>
          <a:p>
            <a:r>
              <a:rPr lang="en-US" dirty="0"/>
              <a:t>Liability Loss Exposure (Cyber Risk)</a:t>
            </a:r>
          </a:p>
        </p:txBody>
      </p:sp>
      <p:sp>
        <p:nvSpPr>
          <p:cNvPr id="3" name="Content Placeholder 2">
            <a:extLst>
              <a:ext uri="{FF2B5EF4-FFF2-40B4-BE49-F238E27FC236}">
                <a16:creationId xmlns:a16="http://schemas.microsoft.com/office/drawing/2014/main" id="{58CCF603-561D-234E-8BD8-DD3E42D1C916}"/>
              </a:ext>
            </a:extLst>
          </p:cNvPr>
          <p:cNvSpPr>
            <a:spLocks noGrp="1"/>
          </p:cNvSpPr>
          <p:nvPr>
            <p:ph idx="1"/>
          </p:nvPr>
        </p:nvSpPr>
        <p:spPr/>
        <p:txBody>
          <a:bodyPr/>
          <a:lstStyle/>
          <a:p>
            <a:r>
              <a:rPr lang="en-US" dirty="0"/>
              <a:t>Organizations often have a variety of liability loss exposures related to cyber risks</a:t>
            </a:r>
          </a:p>
          <a:p>
            <a:r>
              <a:rPr lang="en-US" dirty="0"/>
              <a:t>For Example, if customer data is stolen by cybercriminals in a data breach, the organization could face lawsuits, fines and other expenses, such as providing identity theft protection services to customers</a:t>
            </a:r>
          </a:p>
          <a:p>
            <a:r>
              <a:rPr lang="en-US" dirty="0"/>
              <a:t>An organization could also have to pay damages if it’s found guilty of slander or infringing on another company’s copyright </a:t>
            </a:r>
          </a:p>
        </p:txBody>
      </p:sp>
    </p:spTree>
    <p:extLst>
      <p:ext uri="{BB962C8B-B14F-4D97-AF65-F5344CB8AC3E}">
        <p14:creationId xmlns:p14="http://schemas.microsoft.com/office/powerpoint/2010/main" val="13965336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0167-2EFB-536E-88D1-3A6E18250946}"/>
              </a:ext>
            </a:extLst>
          </p:cNvPr>
          <p:cNvSpPr>
            <a:spLocks noGrp="1"/>
          </p:cNvSpPr>
          <p:nvPr>
            <p:ph type="title"/>
          </p:nvPr>
        </p:nvSpPr>
        <p:spPr/>
        <p:txBody>
          <a:bodyPr/>
          <a:lstStyle/>
          <a:p>
            <a:r>
              <a:rPr lang="en-US" dirty="0"/>
              <a:t>Reputational Risks</a:t>
            </a:r>
          </a:p>
        </p:txBody>
      </p:sp>
      <p:sp>
        <p:nvSpPr>
          <p:cNvPr id="3" name="Content Placeholder 2">
            <a:extLst>
              <a:ext uri="{FF2B5EF4-FFF2-40B4-BE49-F238E27FC236}">
                <a16:creationId xmlns:a16="http://schemas.microsoft.com/office/drawing/2014/main" id="{E8931AE5-1470-1E97-CA3F-F15407C911F1}"/>
              </a:ext>
            </a:extLst>
          </p:cNvPr>
          <p:cNvSpPr>
            <a:spLocks noGrp="1"/>
          </p:cNvSpPr>
          <p:nvPr>
            <p:ph idx="1"/>
          </p:nvPr>
        </p:nvSpPr>
        <p:spPr/>
        <p:txBody>
          <a:bodyPr>
            <a:normAutofit/>
          </a:bodyPr>
          <a:lstStyle/>
          <a:p>
            <a:r>
              <a:rPr lang="en-US" dirty="0"/>
              <a:t>A good reputation is an intangible asset that can enhance an organization’s value over time</a:t>
            </a:r>
          </a:p>
          <a:p>
            <a:r>
              <a:rPr lang="en-US" dirty="0"/>
              <a:t>For Example, an organization that has a good reputation may have an easier time obtaining customers or recruiting highly sought after candidates for open positions. Conversely, an organization with a bad reputation may find it harder to sell products and services and employ desirable employees, suppressing its value in the long run. </a:t>
            </a:r>
          </a:p>
          <a:p>
            <a:r>
              <a:rPr lang="en-US" dirty="0"/>
              <a:t>Identifying key sources of risk to reputation enables an organization to better protect that asset </a:t>
            </a:r>
          </a:p>
        </p:txBody>
      </p:sp>
    </p:spTree>
    <p:extLst>
      <p:ext uri="{BB962C8B-B14F-4D97-AF65-F5344CB8AC3E}">
        <p14:creationId xmlns:p14="http://schemas.microsoft.com/office/powerpoint/2010/main" val="18278541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4AD0-D4AD-200A-9DF7-1143766F3FCF}"/>
              </a:ext>
            </a:extLst>
          </p:cNvPr>
          <p:cNvSpPr>
            <a:spLocks noGrp="1"/>
          </p:cNvSpPr>
          <p:nvPr>
            <p:ph type="title"/>
          </p:nvPr>
        </p:nvSpPr>
        <p:spPr/>
        <p:txBody>
          <a:bodyPr>
            <a:normAutofit fontScale="90000"/>
          </a:bodyPr>
          <a:lstStyle/>
          <a:p>
            <a:r>
              <a:rPr lang="en-US" dirty="0"/>
              <a:t>Examples of cyber risks that can damage an organizations reputation are </a:t>
            </a:r>
            <a:br>
              <a:rPr lang="en-US" dirty="0"/>
            </a:br>
            <a:endParaRPr lang="en-US" dirty="0"/>
          </a:p>
        </p:txBody>
      </p:sp>
      <p:sp>
        <p:nvSpPr>
          <p:cNvPr id="3" name="Content Placeholder 2">
            <a:extLst>
              <a:ext uri="{FF2B5EF4-FFF2-40B4-BE49-F238E27FC236}">
                <a16:creationId xmlns:a16="http://schemas.microsoft.com/office/drawing/2014/main" id="{AB417DEF-9E93-2514-BAD5-E376077477F7}"/>
              </a:ext>
            </a:extLst>
          </p:cNvPr>
          <p:cNvSpPr>
            <a:spLocks noGrp="1"/>
          </p:cNvSpPr>
          <p:nvPr>
            <p:ph idx="1"/>
          </p:nvPr>
        </p:nvSpPr>
        <p:spPr/>
        <p:txBody>
          <a:bodyPr/>
          <a:lstStyle/>
          <a:p>
            <a:r>
              <a:rPr lang="en-US" dirty="0"/>
              <a:t>A breach of customer data that becomes publicized</a:t>
            </a:r>
          </a:p>
          <a:p>
            <a:r>
              <a:rPr lang="en-US" dirty="0"/>
              <a:t>A disgruntled employee or former employee airing grievances online</a:t>
            </a:r>
          </a:p>
          <a:p>
            <a:r>
              <a:rPr lang="en-US" dirty="0"/>
              <a:t>Customers voicing their displeasure with the organization’s products or services on websites and social media </a:t>
            </a:r>
          </a:p>
        </p:txBody>
      </p:sp>
    </p:spTree>
    <p:extLst>
      <p:ext uri="{BB962C8B-B14F-4D97-AF65-F5344CB8AC3E}">
        <p14:creationId xmlns:p14="http://schemas.microsoft.com/office/powerpoint/2010/main" val="3262198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93DAC-8CA4-944F-A804-23BEF61CD518}"/>
              </a:ext>
            </a:extLst>
          </p:cNvPr>
          <p:cNvSpPr>
            <a:spLocks noGrp="1"/>
          </p:cNvSpPr>
          <p:nvPr>
            <p:ph type="title"/>
          </p:nvPr>
        </p:nvSpPr>
        <p:spPr/>
        <p:txBody>
          <a:bodyPr/>
          <a:lstStyle/>
          <a:p>
            <a:r>
              <a:rPr lang="en-US" dirty="0"/>
              <a:t>Examples of risk that can damage reputation</a:t>
            </a:r>
          </a:p>
        </p:txBody>
      </p:sp>
      <p:sp>
        <p:nvSpPr>
          <p:cNvPr id="3" name="Content Placeholder 2">
            <a:extLst>
              <a:ext uri="{FF2B5EF4-FFF2-40B4-BE49-F238E27FC236}">
                <a16:creationId xmlns:a16="http://schemas.microsoft.com/office/drawing/2014/main" id="{66A9FA27-AA48-62C1-BF14-243A1A0EB5A0}"/>
              </a:ext>
            </a:extLst>
          </p:cNvPr>
          <p:cNvSpPr>
            <a:spLocks noGrp="1"/>
          </p:cNvSpPr>
          <p:nvPr>
            <p:ph idx="1"/>
          </p:nvPr>
        </p:nvSpPr>
        <p:spPr/>
        <p:txBody>
          <a:bodyPr/>
          <a:lstStyle/>
          <a:p>
            <a:r>
              <a:rPr lang="en-US" dirty="0"/>
              <a:t>Failing to comply with laws or regulations </a:t>
            </a:r>
          </a:p>
          <a:p>
            <a:r>
              <a:rPr lang="en-US" dirty="0"/>
              <a:t>Unethical or illegal behavior by employees</a:t>
            </a:r>
          </a:p>
          <a:p>
            <a:r>
              <a:rPr lang="en-US" dirty="0"/>
              <a:t>A major lawsuit against the organization </a:t>
            </a:r>
          </a:p>
        </p:txBody>
      </p:sp>
    </p:spTree>
    <p:extLst>
      <p:ext uri="{BB962C8B-B14F-4D97-AF65-F5344CB8AC3E}">
        <p14:creationId xmlns:p14="http://schemas.microsoft.com/office/powerpoint/2010/main" val="7118989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B36C-0347-60A7-93AB-D4066BAFE2BD}"/>
              </a:ext>
            </a:extLst>
          </p:cNvPr>
          <p:cNvSpPr>
            <a:spLocks noGrp="1"/>
          </p:cNvSpPr>
          <p:nvPr>
            <p:ph type="title"/>
          </p:nvPr>
        </p:nvSpPr>
        <p:spPr/>
        <p:txBody>
          <a:bodyPr/>
          <a:lstStyle/>
          <a:p>
            <a:r>
              <a:rPr lang="en-US" dirty="0"/>
              <a:t>Evaluating Supply Chain Risks</a:t>
            </a:r>
          </a:p>
        </p:txBody>
      </p:sp>
      <p:sp>
        <p:nvSpPr>
          <p:cNvPr id="3" name="Content Placeholder 2">
            <a:extLst>
              <a:ext uri="{FF2B5EF4-FFF2-40B4-BE49-F238E27FC236}">
                <a16:creationId xmlns:a16="http://schemas.microsoft.com/office/drawing/2014/main" id="{90009D4A-7E30-F21A-DE17-541607034D8D}"/>
              </a:ext>
            </a:extLst>
          </p:cNvPr>
          <p:cNvSpPr>
            <a:spLocks noGrp="1"/>
          </p:cNvSpPr>
          <p:nvPr>
            <p:ph idx="1"/>
          </p:nvPr>
        </p:nvSpPr>
        <p:spPr/>
        <p:txBody>
          <a:bodyPr>
            <a:normAutofit fontScale="85000" lnSpcReduction="20000"/>
          </a:bodyPr>
          <a:lstStyle/>
          <a:p>
            <a:r>
              <a:rPr lang="en-US" dirty="0"/>
              <a:t>Increasingly, organizations rely on external goods and services which make up part of their supply chains</a:t>
            </a:r>
          </a:p>
          <a:p>
            <a:r>
              <a:rPr lang="en-US" dirty="0"/>
              <a:t>Supply chain risk can affect the processes of supply, manufacturing, shipping, warehousing, distribution and sales </a:t>
            </a:r>
          </a:p>
          <a:p>
            <a:r>
              <a:rPr lang="en-US" dirty="0"/>
              <a:t>Catastrophes can disrupt operations at thousands of companies around the globe but of equal concern are seemingly small links in a supply chain that, if broken, can cause a significant business interruption </a:t>
            </a:r>
          </a:p>
          <a:p>
            <a:r>
              <a:rPr lang="en-US" dirty="0"/>
              <a:t>For all participants in a supply chain, a disruption in the chain can reduce revenue, increase costs for measures to overcome the disruption, and add costs to avoid future disruptions </a:t>
            </a:r>
          </a:p>
          <a:p>
            <a:r>
              <a:rPr lang="en-US" dirty="0"/>
              <a:t>The essence of supply chain risk management is to identify and address the risks most likely to prevent an organization from delivering its products/services when and where they’re needed at the original project cost</a:t>
            </a:r>
          </a:p>
        </p:txBody>
      </p:sp>
    </p:spTree>
    <p:extLst>
      <p:ext uri="{BB962C8B-B14F-4D97-AF65-F5344CB8AC3E}">
        <p14:creationId xmlns:p14="http://schemas.microsoft.com/office/powerpoint/2010/main" val="4123203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25B00-9671-F267-4E81-7E8EAE067C49}"/>
              </a:ext>
            </a:extLst>
          </p:cNvPr>
          <p:cNvSpPr>
            <a:spLocks noGrp="1"/>
          </p:cNvSpPr>
          <p:nvPr>
            <p:ph type="title"/>
          </p:nvPr>
        </p:nvSpPr>
        <p:spPr/>
        <p:txBody>
          <a:bodyPr/>
          <a:lstStyle/>
          <a:p>
            <a:r>
              <a:rPr lang="en-US" dirty="0"/>
              <a:t>Supply Chain Risks (</a:t>
            </a:r>
            <a:r>
              <a:rPr lang="en-US" b="1" dirty="0"/>
              <a:t>Internal Exposures</a:t>
            </a:r>
            <a:r>
              <a:rPr lang="en-US" dirty="0"/>
              <a:t>)</a:t>
            </a:r>
          </a:p>
        </p:txBody>
      </p:sp>
      <p:sp>
        <p:nvSpPr>
          <p:cNvPr id="3" name="Content Placeholder 2">
            <a:extLst>
              <a:ext uri="{FF2B5EF4-FFF2-40B4-BE49-F238E27FC236}">
                <a16:creationId xmlns:a16="http://schemas.microsoft.com/office/drawing/2014/main" id="{5436DF00-3CA4-CF1C-0698-7A051B45F0D0}"/>
              </a:ext>
            </a:extLst>
          </p:cNvPr>
          <p:cNvSpPr>
            <a:spLocks noGrp="1"/>
          </p:cNvSpPr>
          <p:nvPr>
            <p:ph idx="1"/>
          </p:nvPr>
        </p:nvSpPr>
        <p:spPr/>
        <p:txBody>
          <a:bodyPr>
            <a:normAutofit fontScale="85000" lnSpcReduction="20000"/>
          </a:bodyPr>
          <a:lstStyle/>
          <a:p>
            <a:r>
              <a:rPr lang="en-US" b="1" dirty="0"/>
              <a:t>Directly related to where and how a business operates </a:t>
            </a:r>
          </a:p>
          <a:p>
            <a:r>
              <a:rPr lang="en-US" b="1" dirty="0"/>
              <a:t>Location Risk </a:t>
            </a:r>
            <a:r>
              <a:rPr lang="en-US" dirty="0"/>
              <a:t>the exposure of a location to particular natural or manmade hazards</a:t>
            </a:r>
          </a:p>
          <a:p>
            <a:r>
              <a:rPr lang="en-US" b="1" dirty="0"/>
              <a:t>Infrastructure Risks </a:t>
            </a:r>
            <a:r>
              <a:rPr lang="en-US" dirty="0"/>
              <a:t>an extension of location risk to facilities such as transit networks and utility grids</a:t>
            </a:r>
          </a:p>
          <a:p>
            <a:r>
              <a:rPr lang="en-US" b="1" dirty="0"/>
              <a:t>Production Bottlenecks </a:t>
            </a:r>
            <a:r>
              <a:rPr lang="en-US" dirty="0"/>
              <a:t>key functions wherein a malfunction or breakdown in machinery or excessive demand, can stop production or distribution </a:t>
            </a:r>
          </a:p>
          <a:p>
            <a:r>
              <a:rPr lang="en-US" b="1" dirty="0"/>
              <a:t>Supply Sourcing </a:t>
            </a:r>
            <a:r>
              <a:rPr lang="en-US" dirty="0"/>
              <a:t>especially when an organization relies on a single source for a key material or component</a:t>
            </a:r>
          </a:p>
          <a:p>
            <a:r>
              <a:rPr lang="en-US" b="1" dirty="0"/>
              <a:t>Information technology </a:t>
            </a:r>
            <a:r>
              <a:rPr lang="en-US" dirty="0"/>
              <a:t>facilitates but also disruption when systems fail, are compromised or are unable to exchange data efficiently with other systems</a:t>
            </a:r>
          </a:p>
          <a:p>
            <a:r>
              <a:rPr lang="en-US" b="1" dirty="0"/>
              <a:t>Strikes or other employment issues </a:t>
            </a:r>
            <a:r>
              <a:rPr lang="en-US" dirty="0"/>
              <a:t>can suspend production and distribution indefinitely </a:t>
            </a:r>
          </a:p>
        </p:txBody>
      </p:sp>
    </p:spTree>
    <p:extLst>
      <p:ext uri="{BB962C8B-B14F-4D97-AF65-F5344CB8AC3E}">
        <p14:creationId xmlns:p14="http://schemas.microsoft.com/office/powerpoint/2010/main" val="33883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E3530-C896-C3BF-4860-A3086F702F1D}"/>
              </a:ext>
            </a:extLst>
          </p:cNvPr>
          <p:cNvSpPr>
            <a:spLocks noGrp="1"/>
          </p:cNvSpPr>
          <p:nvPr>
            <p:ph type="title"/>
          </p:nvPr>
        </p:nvSpPr>
        <p:spPr/>
        <p:txBody>
          <a:bodyPr/>
          <a:lstStyle/>
          <a:p>
            <a:r>
              <a:rPr lang="en-US" dirty="0"/>
              <a:t>Good to Know…</a:t>
            </a:r>
          </a:p>
        </p:txBody>
      </p:sp>
      <p:sp>
        <p:nvSpPr>
          <p:cNvPr id="3" name="Content Placeholder 2">
            <a:extLst>
              <a:ext uri="{FF2B5EF4-FFF2-40B4-BE49-F238E27FC236}">
                <a16:creationId xmlns:a16="http://schemas.microsoft.com/office/drawing/2014/main" id="{EB941C91-8C54-D8CA-5566-A92471B1FEF8}"/>
              </a:ext>
            </a:extLst>
          </p:cNvPr>
          <p:cNvSpPr>
            <a:spLocks noGrp="1"/>
          </p:cNvSpPr>
          <p:nvPr>
            <p:ph idx="1"/>
          </p:nvPr>
        </p:nvSpPr>
        <p:spPr/>
        <p:txBody>
          <a:bodyPr/>
          <a:lstStyle/>
          <a:p>
            <a:r>
              <a:rPr lang="en-US" dirty="0"/>
              <a:t>The terms “personal property”, “business personal property” and “contents” are commonly used to describe property contained in and around buildings</a:t>
            </a:r>
          </a:p>
          <a:p>
            <a:r>
              <a:rPr lang="en-US" dirty="0"/>
              <a:t>Some people use the term “contents” as a matter of convenience. However, property insurance policies use the terms “personal property” or “business personal property” because the property is often covered even when it’s not literally inside a building </a:t>
            </a:r>
          </a:p>
        </p:txBody>
      </p:sp>
    </p:spTree>
    <p:extLst>
      <p:ext uri="{BB962C8B-B14F-4D97-AF65-F5344CB8AC3E}">
        <p14:creationId xmlns:p14="http://schemas.microsoft.com/office/powerpoint/2010/main" val="19312515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9418E-BCCC-6369-538B-9DECC714697D}"/>
              </a:ext>
            </a:extLst>
          </p:cNvPr>
          <p:cNvSpPr>
            <a:spLocks noGrp="1"/>
          </p:cNvSpPr>
          <p:nvPr>
            <p:ph type="title"/>
          </p:nvPr>
        </p:nvSpPr>
        <p:spPr/>
        <p:txBody>
          <a:bodyPr/>
          <a:lstStyle/>
          <a:p>
            <a:r>
              <a:rPr lang="en-US" dirty="0"/>
              <a:t>Supply Chain Risks (</a:t>
            </a:r>
            <a:r>
              <a:rPr lang="en-US" b="1" dirty="0"/>
              <a:t>External Exposures</a:t>
            </a:r>
            <a:r>
              <a:rPr lang="en-US" dirty="0"/>
              <a:t>)</a:t>
            </a:r>
          </a:p>
        </p:txBody>
      </p:sp>
      <p:sp>
        <p:nvSpPr>
          <p:cNvPr id="3" name="Content Placeholder 2">
            <a:extLst>
              <a:ext uri="{FF2B5EF4-FFF2-40B4-BE49-F238E27FC236}">
                <a16:creationId xmlns:a16="http://schemas.microsoft.com/office/drawing/2014/main" id="{CB7D2D14-489C-C2F7-5D56-E1A03A447776}"/>
              </a:ext>
            </a:extLst>
          </p:cNvPr>
          <p:cNvSpPr>
            <a:spLocks noGrp="1"/>
          </p:cNvSpPr>
          <p:nvPr>
            <p:ph idx="1"/>
          </p:nvPr>
        </p:nvSpPr>
        <p:spPr/>
        <p:txBody>
          <a:bodyPr>
            <a:normAutofit fontScale="92500" lnSpcReduction="10000"/>
          </a:bodyPr>
          <a:lstStyle/>
          <a:p>
            <a:r>
              <a:rPr lang="en-US" b="1" dirty="0"/>
              <a:t>Largely outside the control of a business’s management </a:t>
            </a:r>
          </a:p>
          <a:p>
            <a:r>
              <a:rPr lang="en-US" b="1" dirty="0"/>
              <a:t>Natural or manmade catastrophes </a:t>
            </a:r>
            <a:r>
              <a:rPr lang="en-US" dirty="0"/>
              <a:t>can halt all operations in affected areas</a:t>
            </a:r>
          </a:p>
          <a:p>
            <a:r>
              <a:rPr lang="en-US" b="1" dirty="0"/>
              <a:t>Loss of Supply due to external events </a:t>
            </a:r>
            <a:r>
              <a:rPr lang="en-US" dirty="0"/>
              <a:t>for example, natural or man-made catastrophes, pandemics, mergers of suppliers with competitors, and a supplier going out of business</a:t>
            </a:r>
          </a:p>
          <a:p>
            <a:r>
              <a:rPr lang="en-US" b="1" dirty="0"/>
              <a:t>Changes in demand </a:t>
            </a:r>
            <a:r>
              <a:rPr lang="en-US" dirty="0"/>
              <a:t>are triggered by trade disputes, competition, regulations, or other factors</a:t>
            </a:r>
          </a:p>
          <a:p>
            <a:r>
              <a:rPr lang="en-US" b="1" dirty="0"/>
              <a:t>Financial Risks </a:t>
            </a:r>
            <a:r>
              <a:rPr lang="en-US" dirty="0"/>
              <a:t>for example, increases in interest rates and raw material costs</a:t>
            </a:r>
          </a:p>
          <a:p>
            <a:r>
              <a:rPr lang="en-US" b="1" dirty="0"/>
              <a:t>Political and Regulatory Risks </a:t>
            </a:r>
            <a:r>
              <a:rPr lang="en-US" dirty="0"/>
              <a:t>taxes, product regulations, restrictions on marketing activities and government seizures of property </a:t>
            </a:r>
            <a:endParaRPr lang="en-US" b="1" dirty="0"/>
          </a:p>
        </p:txBody>
      </p:sp>
    </p:spTree>
    <p:extLst>
      <p:ext uri="{BB962C8B-B14F-4D97-AF65-F5344CB8AC3E}">
        <p14:creationId xmlns:p14="http://schemas.microsoft.com/office/powerpoint/2010/main" val="19416527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F1090-5559-695B-69B7-98318DE63B4E}"/>
              </a:ext>
            </a:extLst>
          </p:cNvPr>
          <p:cNvSpPr>
            <a:spLocks noGrp="1"/>
          </p:cNvSpPr>
          <p:nvPr>
            <p:ph type="title"/>
          </p:nvPr>
        </p:nvSpPr>
        <p:spPr/>
        <p:txBody>
          <a:bodyPr/>
          <a:lstStyle/>
          <a:p>
            <a:r>
              <a:rPr lang="en-US" dirty="0"/>
              <a:t>Typical Causes of Business Income Loss (Same as those for Physical Damage losses) </a:t>
            </a:r>
          </a:p>
        </p:txBody>
      </p:sp>
      <p:sp>
        <p:nvSpPr>
          <p:cNvPr id="3" name="Content Placeholder 2">
            <a:extLst>
              <a:ext uri="{FF2B5EF4-FFF2-40B4-BE49-F238E27FC236}">
                <a16:creationId xmlns:a16="http://schemas.microsoft.com/office/drawing/2014/main" id="{E606D4B2-B3B0-E101-9178-ECA9F9EEC0B9}"/>
              </a:ext>
            </a:extLst>
          </p:cNvPr>
          <p:cNvSpPr>
            <a:spLocks noGrp="1"/>
          </p:cNvSpPr>
          <p:nvPr>
            <p:ph idx="1"/>
          </p:nvPr>
        </p:nvSpPr>
        <p:spPr/>
        <p:txBody>
          <a:bodyPr/>
          <a:lstStyle/>
          <a:p>
            <a:r>
              <a:rPr lang="en-US" dirty="0"/>
              <a:t>Fire</a:t>
            </a:r>
          </a:p>
          <a:p>
            <a:r>
              <a:rPr lang="en-US" dirty="0"/>
              <a:t>Theft</a:t>
            </a:r>
          </a:p>
          <a:p>
            <a:r>
              <a:rPr lang="en-US" dirty="0"/>
              <a:t>Windstorm</a:t>
            </a:r>
          </a:p>
          <a:p>
            <a:r>
              <a:rPr lang="en-US" dirty="0"/>
              <a:t>Flood</a:t>
            </a:r>
          </a:p>
          <a:p>
            <a:r>
              <a:rPr lang="en-US" dirty="0"/>
              <a:t>Earthquake</a:t>
            </a:r>
          </a:p>
          <a:p>
            <a:r>
              <a:rPr lang="en-US" dirty="0"/>
              <a:t>Terrorism</a:t>
            </a:r>
          </a:p>
          <a:p>
            <a:r>
              <a:rPr lang="en-US" dirty="0"/>
              <a:t>Vandalism</a:t>
            </a:r>
          </a:p>
          <a:p>
            <a:r>
              <a:rPr lang="en-US" dirty="0"/>
              <a:t>War</a:t>
            </a:r>
          </a:p>
          <a:p>
            <a:endParaRPr lang="en-US" dirty="0"/>
          </a:p>
        </p:txBody>
      </p:sp>
    </p:spTree>
    <p:extLst>
      <p:ext uri="{BB962C8B-B14F-4D97-AF65-F5344CB8AC3E}">
        <p14:creationId xmlns:p14="http://schemas.microsoft.com/office/powerpoint/2010/main" val="1576406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4878C-3B36-E921-7096-3163FE045514}"/>
              </a:ext>
            </a:extLst>
          </p:cNvPr>
          <p:cNvSpPr>
            <a:spLocks noGrp="1"/>
          </p:cNvSpPr>
          <p:nvPr>
            <p:ph type="title"/>
          </p:nvPr>
        </p:nvSpPr>
        <p:spPr/>
        <p:txBody>
          <a:bodyPr/>
          <a:lstStyle/>
          <a:p>
            <a:r>
              <a:rPr lang="en-US" dirty="0"/>
              <a:t>What’s in a Commercial Property Policy</a:t>
            </a:r>
          </a:p>
        </p:txBody>
      </p:sp>
      <p:sp>
        <p:nvSpPr>
          <p:cNvPr id="3" name="Content Placeholder 2">
            <a:extLst>
              <a:ext uri="{FF2B5EF4-FFF2-40B4-BE49-F238E27FC236}">
                <a16:creationId xmlns:a16="http://schemas.microsoft.com/office/drawing/2014/main" id="{6CD9FAF1-B975-8297-5979-6D5E7ACECED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8642851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59A3-67B5-CC9D-4010-5135F822CF56}"/>
              </a:ext>
            </a:extLst>
          </p:cNvPr>
          <p:cNvSpPr>
            <a:spLocks noGrp="1"/>
          </p:cNvSpPr>
          <p:nvPr>
            <p:ph type="title"/>
          </p:nvPr>
        </p:nvSpPr>
        <p:spPr/>
        <p:txBody>
          <a:bodyPr/>
          <a:lstStyle/>
          <a:p>
            <a:r>
              <a:rPr lang="en-US" dirty="0"/>
              <a:t>Exploring Commercial Property Coverage </a:t>
            </a:r>
          </a:p>
        </p:txBody>
      </p:sp>
      <p:sp>
        <p:nvSpPr>
          <p:cNvPr id="3" name="Content Placeholder 2">
            <a:extLst>
              <a:ext uri="{FF2B5EF4-FFF2-40B4-BE49-F238E27FC236}">
                <a16:creationId xmlns:a16="http://schemas.microsoft.com/office/drawing/2014/main" id="{C54ABCF3-A20F-3684-37DD-22A3EA4FECB2}"/>
              </a:ext>
            </a:extLst>
          </p:cNvPr>
          <p:cNvSpPr>
            <a:spLocks noGrp="1"/>
          </p:cNvSpPr>
          <p:nvPr>
            <p:ph idx="1"/>
          </p:nvPr>
        </p:nvSpPr>
        <p:spPr/>
        <p:txBody>
          <a:bodyPr/>
          <a:lstStyle/>
          <a:p>
            <a:r>
              <a:rPr lang="en-US" dirty="0"/>
              <a:t>Midsize and large businesses often use the commercial property coverage part of the commercial package policy (CPP) to insure their business and personal property </a:t>
            </a:r>
          </a:p>
        </p:txBody>
      </p:sp>
    </p:spTree>
    <p:extLst>
      <p:ext uri="{BB962C8B-B14F-4D97-AF65-F5344CB8AC3E}">
        <p14:creationId xmlns:p14="http://schemas.microsoft.com/office/powerpoint/2010/main" val="25214491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1E230-0D7A-CA40-3B8A-9278782A0FAA}"/>
              </a:ext>
            </a:extLst>
          </p:cNvPr>
          <p:cNvSpPr>
            <a:spLocks noGrp="1"/>
          </p:cNvSpPr>
          <p:nvPr>
            <p:ph type="title"/>
          </p:nvPr>
        </p:nvSpPr>
        <p:spPr/>
        <p:txBody>
          <a:bodyPr/>
          <a:lstStyle/>
          <a:p>
            <a:r>
              <a:rPr lang="en-US" dirty="0"/>
              <a:t>Components of a Commercial Property Coverage Part </a:t>
            </a:r>
          </a:p>
        </p:txBody>
      </p:sp>
      <p:sp>
        <p:nvSpPr>
          <p:cNvPr id="3" name="Content Placeholder 2">
            <a:extLst>
              <a:ext uri="{FF2B5EF4-FFF2-40B4-BE49-F238E27FC236}">
                <a16:creationId xmlns:a16="http://schemas.microsoft.com/office/drawing/2014/main" id="{84DCBCEF-65E2-8A46-786A-46CF37D1A323}"/>
              </a:ext>
            </a:extLst>
          </p:cNvPr>
          <p:cNvSpPr>
            <a:spLocks noGrp="1"/>
          </p:cNvSpPr>
          <p:nvPr>
            <p:ph idx="1"/>
          </p:nvPr>
        </p:nvSpPr>
        <p:spPr/>
        <p:txBody>
          <a:bodyPr>
            <a:normAutofit lnSpcReduction="10000"/>
          </a:bodyPr>
          <a:lstStyle/>
          <a:p>
            <a:r>
              <a:rPr lang="en-US" dirty="0"/>
              <a:t>Commercial Property loss exposures can be insured under a commercial property coverage part, which is a component of the Commercial Package Policy (CPP) program of Insurance Services Office, Inc (ISO) and consists of these components…</a:t>
            </a:r>
          </a:p>
          <a:p>
            <a:r>
              <a:rPr lang="en-US" b="1" dirty="0"/>
              <a:t>Commercial Property Declaration</a:t>
            </a:r>
          </a:p>
          <a:p>
            <a:r>
              <a:rPr lang="en-US" b="1" dirty="0"/>
              <a:t>Building and Personal Property Form</a:t>
            </a:r>
          </a:p>
          <a:p>
            <a:r>
              <a:rPr lang="en-US" b="1" dirty="0"/>
              <a:t>Business Income (and Extra Expense) Coverage Form </a:t>
            </a:r>
          </a:p>
          <a:p>
            <a:r>
              <a:rPr lang="en-US" b="1" dirty="0"/>
              <a:t>Causes of Loss Form (Basic, Broad, Special) </a:t>
            </a:r>
          </a:p>
          <a:p>
            <a:r>
              <a:rPr lang="en-US" b="1" dirty="0"/>
              <a:t>Commercial Property Conditions </a:t>
            </a:r>
          </a:p>
          <a:p>
            <a:r>
              <a:rPr lang="en-US" b="1" dirty="0"/>
              <a:t>Any Applicable Endorsements  </a:t>
            </a:r>
          </a:p>
        </p:txBody>
      </p:sp>
    </p:spTree>
    <p:extLst>
      <p:ext uri="{BB962C8B-B14F-4D97-AF65-F5344CB8AC3E}">
        <p14:creationId xmlns:p14="http://schemas.microsoft.com/office/powerpoint/2010/main" val="14837537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BFADD-F884-4F32-C1C6-1A8A2D31B219}"/>
              </a:ext>
            </a:extLst>
          </p:cNvPr>
          <p:cNvSpPr>
            <a:spLocks noGrp="1"/>
          </p:cNvSpPr>
          <p:nvPr>
            <p:ph type="title"/>
          </p:nvPr>
        </p:nvSpPr>
        <p:spPr/>
        <p:txBody>
          <a:bodyPr/>
          <a:lstStyle/>
          <a:p>
            <a:r>
              <a:rPr lang="en-US" dirty="0"/>
              <a:t>Commercial Property Declarations </a:t>
            </a:r>
          </a:p>
        </p:txBody>
      </p:sp>
      <p:sp>
        <p:nvSpPr>
          <p:cNvPr id="3" name="Content Placeholder 2">
            <a:extLst>
              <a:ext uri="{FF2B5EF4-FFF2-40B4-BE49-F238E27FC236}">
                <a16:creationId xmlns:a16="http://schemas.microsoft.com/office/drawing/2014/main" id="{81A5811F-8402-C74E-44CC-EA5B35E19143}"/>
              </a:ext>
            </a:extLst>
          </p:cNvPr>
          <p:cNvSpPr>
            <a:spLocks noGrp="1"/>
          </p:cNvSpPr>
          <p:nvPr>
            <p:ph idx="1"/>
          </p:nvPr>
        </p:nvSpPr>
        <p:spPr/>
        <p:txBody>
          <a:bodyPr>
            <a:normAutofit/>
          </a:bodyPr>
          <a:lstStyle/>
          <a:p>
            <a:r>
              <a:rPr lang="en-US" dirty="0"/>
              <a:t>Commercial Property Declarations – The declarations page contains information such as a description of the property insured; the kinds and amount of coverage provided; any optional coverages among other information </a:t>
            </a:r>
          </a:p>
        </p:txBody>
      </p:sp>
    </p:spTree>
    <p:extLst>
      <p:ext uri="{BB962C8B-B14F-4D97-AF65-F5344CB8AC3E}">
        <p14:creationId xmlns:p14="http://schemas.microsoft.com/office/powerpoint/2010/main" val="4032279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FE328-589F-D667-BC33-52D84AD25558}"/>
              </a:ext>
            </a:extLst>
          </p:cNvPr>
          <p:cNvSpPr>
            <a:spLocks noGrp="1"/>
          </p:cNvSpPr>
          <p:nvPr>
            <p:ph type="title"/>
          </p:nvPr>
        </p:nvSpPr>
        <p:spPr/>
        <p:txBody>
          <a:bodyPr/>
          <a:lstStyle/>
          <a:p>
            <a:r>
              <a:rPr lang="en-US" dirty="0"/>
              <a:t>Building and Personal Property Coverage Form</a:t>
            </a:r>
          </a:p>
        </p:txBody>
      </p:sp>
      <p:sp>
        <p:nvSpPr>
          <p:cNvPr id="3" name="Content Placeholder 2">
            <a:extLst>
              <a:ext uri="{FF2B5EF4-FFF2-40B4-BE49-F238E27FC236}">
                <a16:creationId xmlns:a16="http://schemas.microsoft.com/office/drawing/2014/main" id="{400376FD-F685-1BDA-BCD0-857722529E36}"/>
              </a:ext>
            </a:extLst>
          </p:cNvPr>
          <p:cNvSpPr>
            <a:spLocks noGrp="1"/>
          </p:cNvSpPr>
          <p:nvPr>
            <p:ph idx="1"/>
          </p:nvPr>
        </p:nvSpPr>
        <p:spPr/>
        <p:txBody>
          <a:bodyPr/>
          <a:lstStyle/>
          <a:p>
            <a:r>
              <a:rPr lang="en-US" dirty="0"/>
              <a:t>One or more commercial property coverage forms</a:t>
            </a:r>
          </a:p>
          <a:p>
            <a:r>
              <a:rPr lang="en-US" dirty="0"/>
              <a:t>Each coverage form typically contains an insuring agreement, a delineation of what property is covered and what property is not, additional coverages and coverage extensions, and provisions and definitions that apply to the coverage form </a:t>
            </a:r>
          </a:p>
          <a:p>
            <a:r>
              <a:rPr lang="en-US" dirty="0"/>
              <a:t>A commercial property coverage part often includes more than one coverage form </a:t>
            </a:r>
          </a:p>
          <a:p>
            <a:r>
              <a:rPr lang="en-US" dirty="0"/>
              <a:t>Typically, one coverage form insures the insured’s buildings and/or personal property and another coverage form insures business income and/or extra expense </a:t>
            </a:r>
          </a:p>
          <a:p>
            <a:endParaRPr lang="en-US" dirty="0"/>
          </a:p>
        </p:txBody>
      </p:sp>
    </p:spTree>
    <p:extLst>
      <p:ext uri="{BB962C8B-B14F-4D97-AF65-F5344CB8AC3E}">
        <p14:creationId xmlns:p14="http://schemas.microsoft.com/office/powerpoint/2010/main" val="24907640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0FBF-D3BE-FA4B-2580-E8DAA43629DC}"/>
              </a:ext>
            </a:extLst>
          </p:cNvPr>
          <p:cNvSpPr>
            <a:spLocks noGrp="1"/>
          </p:cNvSpPr>
          <p:nvPr>
            <p:ph type="title"/>
          </p:nvPr>
        </p:nvSpPr>
        <p:spPr/>
        <p:txBody>
          <a:bodyPr/>
          <a:lstStyle/>
          <a:p>
            <a:r>
              <a:rPr lang="en-US" dirty="0"/>
              <a:t>Business Income (and Extra Expense) Coverage Form </a:t>
            </a:r>
          </a:p>
        </p:txBody>
      </p:sp>
      <p:sp>
        <p:nvSpPr>
          <p:cNvPr id="3" name="Content Placeholder 2">
            <a:extLst>
              <a:ext uri="{FF2B5EF4-FFF2-40B4-BE49-F238E27FC236}">
                <a16:creationId xmlns:a16="http://schemas.microsoft.com/office/drawing/2014/main" id="{2E1C304B-50C1-4305-B5B8-FA7EF0C3E9AB}"/>
              </a:ext>
            </a:extLst>
          </p:cNvPr>
          <p:cNvSpPr>
            <a:spLocks noGrp="1"/>
          </p:cNvSpPr>
          <p:nvPr>
            <p:ph idx="1"/>
          </p:nvPr>
        </p:nvSpPr>
        <p:spPr/>
        <p:txBody>
          <a:bodyPr/>
          <a:lstStyle/>
          <a:p>
            <a:r>
              <a:rPr lang="en-US" dirty="0"/>
              <a:t>Typically, one coverage form insures the insured’s buildings and/or personal property and another coverage form insures business income and/or extra expense </a:t>
            </a:r>
          </a:p>
          <a:p>
            <a:endParaRPr lang="en-US" dirty="0"/>
          </a:p>
        </p:txBody>
      </p:sp>
    </p:spTree>
    <p:extLst>
      <p:ext uri="{BB962C8B-B14F-4D97-AF65-F5344CB8AC3E}">
        <p14:creationId xmlns:p14="http://schemas.microsoft.com/office/powerpoint/2010/main" val="8749440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7FA9E-C41E-C162-D26A-4D4490C3F9EE}"/>
              </a:ext>
            </a:extLst>
          </p:cNvPr>
          <p:cNvSpPr>
            <a:spLocks noGrp="1"/>
          </p:cNvSpPr>
          <p:nvPr>
            <p:ph type="title"/>
          </p:nvPr>
        </p:nvSpPr>
        <p:spPr/>
        <p:txBody>
          <a:bodyPr/>
          <a:lstStyle/>
          <a:p>
            <a:r>
              <a:rPr lang="en-US" dirty="0"/>
              <a:t>Causes of Loss Form </a:t>
            </a:r>
          </a:p>
        </p:txBody>
      </p:sp>
      <p:sp>
        <p:nvSpPr>
          <p:cNvPr id="3" name="Content Placeholder 2">
            <a:extLst>
              <a:ext uri="{FF2B5EF4-FFF2-40B4-BE49-F238E27FC236}">
                <a16:creationId xmlns:a16="http://schemas.microsoft.com/office/drawing/2014/main" id="{A0FDEAB6-ED5E-CD11-1686-17C14325B707}"/>
              </a:ext>
            </a:extLst>
          </p:cNvPr>
          <p:cNvSpPr>
            <a:spLocks noGrp="1"/>
          </p:cNvSpPr>
          <p:nvPr>
            <p:ph idx="1"/>
          </p:nvPr>
        </p:nvSpPr>
        <p:spPr/>
        <p:txBody>
          <a:bodyPr>
            <a:normAutofit lnSpcReduction="10000"/>
          </a:bodyPr>
          <a:lstStyle/>
          <a:p>
            <a:r>
              <a:rPr lang="en-US" dirty="0"/>
              <a:t>One or more causes of loss forms </a:t>
            </a:r>
          </a:p>
          <a:p>
            <a:r>
              <a:rPr lang="en-US" dirty="0"/>
              <a:t>The 3 types of causes of loss forms (Basic, Broad and Special) allow the insured to select or the underwriter to offer a range of </a:t>
            </a:r>
            <a:r>
              <a:rPr lang="en-US" dirty="0" err="1"/>
              <a:t>coveraged</a:t>
            </a:r>
            <a:r>
              <a:rPr lang="en-US" dirty="0"/>
              <a:t> perils </a:t>
            </a:r>
          </a:p>
          <a:p>
            <a:r>
              <a:rPr lang="en-US" dirty="0"/>
              <a:t>A commercial property coverage part may contain more than one causes of loss form </a:t>
            </a:r>
          </a:p>
          <a:p>
            <a:r>
              <a:rPr lang="en-US" dirty="0"/>
              <a:t>One cause of loss form such as the Special Form, may apply to buildings and business personal property</a:t>
            </a:r>
          </a:p>
          <a:p>
            <a:r>
              <a:rPr lang="en-US" dirty="0"/>
              <a:t>Another cause of loss form such as the Broad Form, may apply to business income</a:t>
            </a:r>
          </a:p>
        </p:txBody>
      </p:sp>
    </p:spTree>
    <p:extLst>
      <p:ext uri="{BB962C8B-B14F-4D97-AF65-F5344CB8AC3E}">
        <p14:creationId xmlns:p14="http://schemas.microsoft.com/office/powerpoint/2010/main" val="36302464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F2A8-ECC8-D087-9115-1F6D26069E17}"/>
              </a:ext>
            </a:extLst>
          </p:cNvPr>
          <p:cNvSpPr>
            <a:spLocks noGrp="1"/>
          </p:cNvSpPr>
          <p:nvPr>
            <p:ph type="title"/>
          </p:nvPr>
        </p:nvSpPr>
        <p:spPr/>
        <p:txBody>
          <a:bodyPr/>
          <a:lstStyle/>
          <a:p>
            <a:r>
              <a:rPr lang="en-US" dirty="0"/>
              <a:t>Commercial Property Conditions </a:t>
            </a:r>
          </a:p>
        </p:txBody>
      </p:sp>
      <p:sp>
        <p:nvSpPr>
          <p:cNvPr id="3" name="Content Placeholder 2">
            <a:extLst>
              <a:ext uri="{FF2B5EF4-FFF2-40B4-BE49-F238E27FC236}">
                <a16:creationId xmlns:a16="http://schemas.microsoft.com/office/drawing/2014/main" id="{06E778D6-DD4E-C7EE-5850-7946AD3CD3A6}"/>
              </a:ext>
            </a:extLst>
          </p:cNvPr>
          <p:cNvSpPr>
            <a:spLocks noGrp="1"/>
          </p:cNvSpPr>
          <p:nvPr>
            <p:ph idx="1"/>
          </p:nvPr>
        </p:nvSpPr>
        <p:spPr/>
        <p:txBody>
          <a:bodyPr/>
          <a:lstStyle/>
          <a:p>
            <a:r>
              <a:rPr lang="en-US" dirty="0"/>
              <a:t>Commercial Property Conditions form- contains conditions applicable to all coverage forms included in a commercial property coverage part, unless a coverage form contains a condition to the contrary </a:t>
            </a:r>
          </a:p>
        </p:txBody>
      </p:sp>
    </p:spTree>
    <p:extLst>
      <p:ext uri="{BB962C8B-B14F-4D97-AF65-F5344CB8AC3E}">
        <p14:creationId xmlns:p14="http://schemas.microsoft.com/office/powerpoint/2010/main" val="28629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8A8D9-FADF-019E-B368-4EAECFF5C14B}"/>
              </a:ext>
            </a:extLst>
          </p:cNvPr>
          <p:cNvSpPr>
            <a:spLocks noGrp="1"/>
          </p:cNvSpPr>
          <p:nvPr>
            <p:ph type="title"/>
          </p:nvPr>
        </p:nvSpPr>
        <p:spPr/>
        <p:txBody>
          <a:bodyPr/>
          <a:lstStyle/>
          <a:p>
            <a:r>
              <a:rPr lang="en-US" dirty="0"/>
              <a:t>Buildings</a:t>
            </a:r>
          </a:p>
        </p:txBody>
      </p:sp>
      <p:sp>
        <p:nvSpPr>
          <p:cNvPr id="3" name="Content Placeholder 2">
            <a:extLst>
              <a:ext uri="{FF2B5EF4-FFF2-40B4-BE49-F238E27FC236}">
                <a16:creationId xmlns:a16="http://schemas.microsoft.com/office/drawing/2014/main" id="{A30E8324-4FC8-460B-4690-2222BFA405AB}"/>
              </a:ext>
            </a:extLst>
          </p:cNvPr>
          <p:cNvSpPr>
            <a:spLocks noGrp="1"/>
          </p:cNvSpPr>
          <p:nvPr>
            <p:ph idx="1"/>
          </p:nvPr>
        </p:nvSpPr>
        <p:spPr/>
        <p:txBody>
          <a:bodyPr/>
          <a:lstStyle/>
          <a:p>
            <a:r>
              <a:rPr lang="en-US" dirty="0"/>
              <a:t>Buildings have walls and roofs. But they also have plumbing, wiring, heating and air conditioning equipment, and other built-in equipment (such as appliances). This equipment is all considered part of a building because it is permanently attached to it. This is real property. </a:t>
            </a:r>
          </a:p>
        </p:txBody>
      </p:sp>
    </p:spTree>
    <p:extLst>
      <p:ext uri="{BB962C8B-B14F-4D97-AF65-F5344CB8AC3E}">
        <p14:creationId xmlns:p14="http://schemas.microsoft.com/office/powerpoint/2010/main" val="2985541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190A-A49D-3E87-AD21-1D9E8B3F8573}"/>
              </a:ext>
            </a:extLst>
          </p:cNvPr>
          <p:cNvSpPr>
            <a:spLocks noGrp="1"/>
          </p:cNvSpPr>
          <p:nvPr>
            <p:ph type="title"/>
          </p:nvPr>
        </p:nvSpPr>
        <p:spPr/>
        <p:txBody>
          <a:bodyPr/>
          <a:lstStyle/>
          <a:p>
            <a:r>
              <a:rPr lang="en-US" dirty="0"/>
              <a:t>Commercial Property Endorsement </a:t>
            </a:r>
          </a:p>
        </p:txBody>
      </p:sp>
      <p:sp>
        <p:nvSpPr>
          <p:cNvPr id="3" name="Content Placeholder 2">
            <a:extLst>
              <a:ext uri="{FF2B5EF4-FFF2-40B4-BE49-F238E27FC236}">
                <a16:creationId xmlns:a16="http://schemas.microsoft.com/office/drawing/2014/main" id="{8810CB0A-5660-8EB9-9586-F80634E426CC}"/>
              </a:ext>
            </a:extLst>
          </p:cNvPr>
          <p:cNvSpPr>
            <a:spLocks noGrp="1"/>
          </p:cNvSpPr>
          <p:nvPr>
            <p:ph idx="1"/>
          </p:nvPr>
        </p:nvSpPr>
        <p:spPr/>
        <p:txBody>
          <a:bodyPr/>
          <a:lstStyle/>
          <a:p>
            <a:r>
              <a:rPr lang="en-US" dirty="0"/>
              <a:t>Many endorsements are available to tailor commercial property coverage to meet the specialized needs or particular insureds or to eliminate exposures that underwriters are not willing to insure </a:t>
            </a:r>
          </a:p>
          <a:p>
            <a:r>
              <a:rPr lang="en-US" dirty="0"/>
              <a:t>A commercial property coverage part can be one of the two or more coverage parts included in a CPP </a:t>
            </a:r>
          </a:p>
          <a:p>
            <a:r>
              <a:rPr lang="en-US" dirty="0"/>
              <a:t>It can also be the single coverage part included in a monoline commercial property policy </a:t>
            </a:r>
          </a:p>
        </p:txBody>
      </p:sp>
    </p:spTree>
    <p:extLst>
      <p:ext uri="{BB962C8B-B14F-4D97-AF65-F5344CB8AC3E}">
        <p14:creationId xmlns:p14="http://schemas.microsoft.com/office/powerpoint/2010/main" val="113842234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B98F4-BDDE-24B3-C8C5-945F66677891}"/>
              </a:ext>
            </a:extLst>
          </p:cNvPr>
          <p:cNvSpPr>
            <a:spLocks noGrp="1"/>
          </p:cNvSpPr>
          <p:nvPr>
            <p:ph type="title"/>
          </p:nvPr>
        </p:nvSpPr>
        <p:spPr>
          <a:xfrm>
            <a:off x="838200" y="383597"/>
            <a:ext cx="10515600" cy="1325563"/>
          </a:xfrm>
        </p:spPr>
        <p:txBody>
          <a:bodyPr/>
          <a:lstStyle/>
          <a:p>
            <a:r>
              <a:rPr lang="en-US" dirty="0"/>
              <a:t>Identify the Coverage Part </a:t>
            </a:r>
          </a:p>
        </p:txBody>
      </p:sp>
      <p:sp>
        <p:nvSpPr>
          <p:cNvPr id="3" name="Content Placeholder 2">
            <a:extLst>
              <a:ext uri="{FF2B5EF4-FFF2-40B4-BE49-F238E27FC236}">
                <a16:creationId xmlns:a16="http://schemas.microsoft.com/office/drawing/2014/main" id="{0124E397-8418-D1C8-9B04-7A3038E46FC3}"/>
              </a:ext>
            </a:extLst>
          </p:cNvPr>
          <p:cNvSpPr>
            <a:spLocks noGrp="1"/>
          </p:cNvSpPr>
          <p:nvPr>
            <p:ph idx="1"/>
          </p:nvPr>
        </p:nvSpPr>
        <p:spPr/>
        <p:txBody>
          <a:bodyPr/>
          <a:lstStyle/>
          <a:p>
            <a:r>
              <a:rPr lang="en-US" b="1" dirty="0"/>
              <a:t>Commercial Property Declarations </a:t>
            </a:r>
            <a:r>
              <a:rPr lang="en-US" dirty="0"/>
              <a:t>– Describes the property insured and what it’s covered for </a:t>
            </a:r>
          </a:p>
          <a:p>
            <a:r>
              <a:rPr lang="en-US" b="1" dirty="0"/>
              <a:t>Causes of Loss Form- </a:t>
            </a:r>
            <a:r>
              <a:rPr lang="en-US" dirty="0"/>
              <a:t>Allows the insured to select the types of losses covered</a:t>
            </a:r>
          </a:p>
          <a:p>
            <a:r>
              <a:rPr lang="en-US" b="1" dirty="0"/>
              <a:t>Commercial Property Conditions </a:t>
            </a:r>
            <a:r>
              <a:rPr lang="en-US" dirty="0"/>
              <a:t>– Lists the rules to which the insured and insurer must adhere for coverage to apply  </a:t>
            </a:r>
          </a:p>
        </p:txBody>
      </p:sp>
    </p:spTree>
    <p:extLst>
      <p:ext uri="{BB962C8B-B14F-4D97-AF65-F5344CB8AC3E}">
        <p14:creationId xmlns:p14="http://schemas.microsoft.com/office/powerpoint/2010/main" val="33963197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36533-A684-9E44-39BF-B40699A50DD4}"/>
              </a:ext>
            </a:extLst>
          </p:cNvPr>
          <p:cNvSpPr>
            <a:spLocks noGrp="1"/>
          </p:cNvSpPr>
          <p:nvPr>
            <p:ph type="title"/>
          </p:nvPr>
        </p:nvSpPr>
        <p:spPr/>
        <p:txBody>
          <a:bodyPr/>
          <a:lstStyle/>
          <a:p>
            <a:r>
              <a:rPr lang="en-US" dirty="0"/>
              <a:t>Commercial Property Coverage Conditions</a:t>
            </a:r>
          </a:p>
        </p:txBody>
      </p:sp>
      <p:sp>
        <p:nvSpPr>
          <p:cNvPr id="3" name="Content Placeholder 2">
            <a:extLst>
              <a:ext uri="{FF2B5EF4-FFF2-40B4-BE49-F238E27FC236}">
                <a16:creationId xmlns:a16="http://schemas.microsoft.com/office/drawing/2014/main" id="{68D34275-04B1-E610-381F-15D9F81AD24E}"/>
              </a:ext>
            </a:extLst>
          </p:cNvPr>
          <p:cNvSpPr>
            <a:spLocks noGrp="1"/>
          </p:cNvSpPr>
          <p:nvPr>
            <p:ph idx="1"/>
          </p:nvPr>
        </p:nvSpPr>
        <p:spPr/>
        <p:txBody>
          <a:bodyPr/>
          <a:lstStyle/>
          <a:p>
            <a:r>
              <a:rPr lang="en-US" dirty="0"/>
              <a:t>The policy’s conditions section lists each obligation of the insured, but it includes, among others, provisions that nullify coverage if the insured is found to have filed a fraudulent claim</a:t>
            </a:r>
          </a:p>
          <a:p>
            <a:r>
              <a:rPr lang="en-US" dirty="0"/>
              <a:t>This prevents insured from collecting the full amount of the loss from multiple insurance policies </a:t>
            </a:r>
          </a:p>
          <a:p>
            <a:r>
              <a:rPr lang="en-US" dirty="0"/>
              <a:t>The conditions sections also lists rules to which the insurer must adhere</a:t>
            </a:r>
          </a:p>
        </p:txBody>
      </p:sp>
    </p:spTree>
    <p:extLst>
      <p:ext uri="{BB962C8B-B14F-4D97-AF65-F5344CB8AC3E}">
        <p14:creationId xmlns:p14="http://schemas.microsoft.com/office/powerpoint/2010/main" val="30875000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BAFA-C208-068A-7E75-F330953383B9}"/>
              </a:ext>
            </a:extLst>
          </p:cNvPr>
          <p:cNvSpPr>
            <a:spLocks noGrp="1"/>
          </p:cNvSpPr>
          <p:nvPr>
            <p:ph type="title"/>
          </p:nvPr>
        </p:nvSpPr>
        <p:spPr/>
        <p:txBody>
          <a:bodyPr/>
          <a:lstStyle/>
          <a:p>
            <a:r>
              <a:rPr lang="en-US" dirty="0"/>
              <a:t>Applying the Building and Personal Coverage Form (BPP)</a:t>
            </a:r>
          </a:p>
        </p:txBody>
      </p:sp>
      <p:sp>
        <p:nvSpPr>
          <p:cNvPr id="3" name="Content Placeholder 2">
            <a:extLst>
              <a:ext uri="{FF2B5EF4-FFF2-40B4-BE49-F238E27FC236}">
                <a16:creationId xmlns:a16="http://schemas.microsoft.com/office/drawing/2014/main" id="{840C118D-F119-6381-7D01-E1233FD682DB}"/>
              </a:ext>
            </a:extLst>
          </p:cNvPr>
          <p:cNvSpPr>
            <a:spLocks noGrp="1"/>
          </p:cNvSpPr>
          <p:nvPr>
            <p:ph idx="1"/>
          </p:nvPr>
        </p:nvSpPr>
        <p:spPr/>
        <p:txBody>
          <a:bodyPr/>
          <a:lstStyle/>
          <a:p>
            <a:r>
              <a:rPr lang="en-US" dirty="0"/>
              <a:t>The ISO Building and Personal Property Coverage Form can cover damage to a business’s physical structures, the property inside and other items that it owns </a:t>
            </a:r>
          </a:p>
          <a:p>
            <a:endParaRPr lang="en-US" dirty="0"/>
          </a:p>
        </p:txBody>
      </p:sp>
    </p:spTree>
    <p:extLst>
      <p:ext uri="{BB962C8B-B14F-4D97-AF65-F5344CB8AC3E}">
        <p14:creationId xmlns:p14="http://schemas.microsoft.com/office/powerpoint/2010/main" val="36063002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D8224-8F63-AE4E-B112-F8A80C4A95ED}"/>
              </a:ext>
            </a:extLst>
          </p:cNvPr>
          <p:cNvSpPr>
            <a:spLocks noGrp="1"/>
          </p:cNvSpPr>
          <p:nvPr>
            <p:ph type="title"/>
          </p:nvPr>
        </p:nvSpPr>
        <p:spPr/>
        <p:txBody>
          <a:bodyPr/>
          <a:lstStyle/>
          <a:p>
            <a:r>
              <a:rPr lang="en-US" dirty="0"/>
              <a:t>BPP’s Basic and Broad Forms</a:t>
            </a:r>
          </a:p>
        </p:txBody>
      </p:sp>
      <p:sp>
        <p:nvSpPr>
          <p:cNvPr id="3" name="Content Placeholder 2">
            <a:extLst>
              <a:ext uri="{FF2B5EF4-FFF2-40B4-BE49-F238E27FC236}">
                <a16:creationId xmlns:a16="http://schemas.microsoft.com/office/drawing/2014/main" id="{68D8AA01-0662-C790-5A8F-924B0D8C4E00}"/>
              </a:ext>
            </a:extLst>
          </p:cNvPr>
          <p:cNvSpPr>
            <a:spLocks noGrp="1"/>
          </p:cNvSpPr>
          <p:nvPr>
            <p:ph idx="1"/>
          </p:nvPr>
        </p:nvSpPr>
        <p:spPr/>
        <p:txBody>
          <a:bodyPr/>
          <a:lstStyle/>
          <a:p>
            <a:r>
              <a:rPr lang="en-US" dirty="0"/>
              <a:t>The perils a BPP covers are specified in it’s causes of loss form, which may be the Basic Form, the Broad Form, or the Special Form </a:t>
            </a:r>
          </a:p>
          <a:p>
            <a:r>
              <a:rPr lang="en-US" dirty="0"/>
              <a:t>The Basic and Broad forms are nearly identical</a:t>
            </a:r>
          </a:p>
          <a:p>
            <a:r>
              <a:rPr lang="en-US" dirty="0"/>
              <a:t>The Basic Form and Broad Form both use the named perils approach, which means they explicitly state the policy’s covered causes of loss, which include, among others, fire, lightening, explosion, windstorm or hail, smoke and sprinkler leakage </a:t>
            </a:r>
          </a:p>
          <a:p>
            <a:r>
              <a:rPr lang="en-US" dirty="0"/>
              <a:t>The Broad Form also covers falling objects, weight of ice, snow or sleet, and water damage, so its slightly more expensive </a:t>
            </a:r>
          </a:p>
        </p:txBody>
      </p:sp>
    </p:spTree>
    <p:extLst>
      <p:ext uri="{BB962C8B-B14F-4D97-AF65-F5344CB8AC3E}">
        <p14:creationId xmlns:p14="http://schemas.microsoft.com/office/powerpoint/2010/main" val="215811140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7F475-218E-3051-F8AF-039674FAE4F7}"/>
              </a:ext>
            </a:extLst>
          </p:cNvPr>
          <p:cNvSpPr>
            <a:spLocks noGrp="1"/>
          </p:cNvSpPr>
          <p:nvPr>
            <p:ph type="title"/>
          </p:nvPr>
        </p:nvSpPr>
        <p:spPr/>
        <p:txBody>
          <a:bodyPr/>
          <a:lstStyle/>
          <a:p>
            <a:r>
              <a:rPr lang="en-US" dirty="0"/>
              <a:t>The Special Form</a:t>
            </a:r>
          </a:p>
        </p:txBody>
      </p:sp>
      <p:sp>
        <p:nvSpPr>
          <p:cNvPr id="3" name="Content Placeholder 2">
            <a:extLst>
              <a:ext uri="{FF2B5EF4-FFF2-40B4-BE49-F238E27FC236}">
                <a16:creationId xmlns:a16="http://schemas.microsoft.com/office/drawing/2014/main" id="{65196333-8A99-6E57-8F5F-B04EDC497F02}"/>
              </a:ext>
            </a:extLst>
          </p:cNvPr>
          <p:cNvSpPr>
            <a:spLocks noGrp="1"/>
          </p:cNvSpPr>
          <p:nvPr>
            <p:ph idx="1"/>
          </p:nvPr>
        </p:nvSpPr>
        <p:spPr/>
        <p:txBody>
          <a:bodyPr/>
          <a:lstStyle/>
          <a:p>
            <a:r>
              <a:rPr lang="en-US" dirty="0"/>
              <a:t>Unlike the Basic and Broad Forms, the Special Form insures on an open perils basis, which means that it covers anything that the policy doesn’t specifically list as being excluded </a:t>
            </a:r>
          </a:p>
          <a:p>
            <a:r>
              <a:rPr lang="en-US" dirty="0"/>
              <a:t>This allows the Special Form to provide broader coverage, so it’s preferred by most businesses </a:t>
            </a:r>
          </a:p>
        </p:txBody>
      </p:sp>
    </p:spTree>
    <p:extLst>
      <p:ext uri="{BB962C8B-B14F-4D97-AF65-F5344CB8AC3E}">
        <p14:creationId xmlns:p14="http://schemas.microsoft.com/office/powerpoint/2010/main" val="39105582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5C5D1-A5B4-1A96-9877-34DE41FDCD1F}"/>
              </a:ext>
            </a:extLst>
          </p:cNvPr>
          <p:cNvSpPr>
            <a:spLocks noGrp="1"/>
          </p:cNvSpPr>
          <p:nvPr>
            <p:ph type="title"/>
          </p:nvPr>
        </p:nvSpPr>
        <p:spPr/>
        <p:txBody>
          <a:bodyPr/>
          <a:lstStyle/>
          <a:p>
            <a:r>
              <a:rPr lang="en-US" dirty="0"/>
              <a:t>Applying Limits of Insurance and Deductible Provisions to a Loss </a:t>
            </a:r>
          </a:p>
        </p:txBody>
      </p:sp>
      <p:sp>
        <p:nvSpPr>
          <p:cNvPr id="3" name="Content Placeholder 2">
            <a:extLst>
              <a:ext uri="{FF2B5EF4-FFF2-40B4-BE49-F238E27FC236}">
                <a16:creationId xmlns:a16="http://schemas.microsoft.com/office/drawing/2014/main" id="{7C93C2DC-68EF-79FE-4BDC-E5BCBE88DA8B}"/>
              </a:ext>
            </a:extLst>
          </p:cNvPr>
          <p:cNvSpPr>
            <a:spLocks noGrp="1"/>
          </p:cNvSpPr>
          <p:nvPr>
            <p:ph idx="1"/>
          </p:nvPr>
        </p:nvSpPr>
        <p:spPr/>
        <p:txBody>
          <a:bodyPr/>
          <a:lstStyle/>
          <a:p>
            <a:r>
              <a:rPr lang="en-US" dirty="0"/>
              <a:t>The amount an insurer is obligated to pay for a loss covered by the Building and Personal Property Coverage Form (BPP) is primarily determined by the limits of insurance and deductible provisions. </a:t>
            </a:r>
          </a:p>
          <a:p>
            <a:r>
              <a:rPr lang="en-US" dirty="0"/>
              <a:t>The BPP is subject to one or more limits of insurance, either specific or blanket limits. With specific limits, the BPP states separate limits of insurance for each covered building and personal property </a:t>
            </a:r>
          </a:p>
          <a:p>
            <a:r>
              <a:rPr lang="en-US" dirty="0"/>
              <a:t>For Example, a BPP’s declarations might show limits of $1million for a building </a:t>
            </a:r>
          </a:p>
        </p:txBody>
      </p:sp>
    </p:spTree>
    <p:extLst>
      <p:ext uri="{BB962C8B-B14F-4D97-AF65-F5344CB8AC3E}">
        <p14:creationId xmlns:p14="http://schemas.microsoft.com/office/powerpoint/2010/main" val="14206715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7BA1-4CDA-B2B9-24CB-7E0BBECB51D1}"/>
              </a:ext>
            </a:extLst>
          </p:cNvPr>
          <p:cNvSpPr>
            <a:spLocks noGrp="1"/>
          </p:cNvSpPr>
          <p:nvPr>
            <p:ph type="title"/>
          </p:nvPr>
        </p:nvSpPr>
        <p:spPr/>
        <p:txBody>
          <a:bodyPr/>
          <a:lstStyle/>
          <a:p>
            <a:r>
              <a:rPr lang="en-US" dirty="0"/>
              <a:t>BPP Limits of Insurance </a:t>
            </a:r>
          </a:p>
        </p:txBody>
      </p:sp>
      <p:sp>
        <p:nvSpPr>
          <p:cNvPr id="3" name="Content Placeholder 2">
            <a:extLst>
              <a:ext uri="{FF2B5EF4-FFF2-40B4-BE49-F238E27FC236}">
                <a16:creationId xmlns:a16="http://schemas.microsoft.com/office/drawing/2014/main" id="{AE731A1E-AAAD-BF5D-3AF2-39C62E905E22}"/>
              </a:ext>
            </a:extLst>
          </p:cNvPr>
          <p:cNvSpPr>
            <a:spLocks noGrp="1"/>
          </p:cNvSpPr>
          <p:nvPr>
            <p:ph idx="1"/>
          </p:nvPr>
        </p:nvSpPr>
        <p:spPr/>
        <p:txBody>
          <a:bodyPr/>
          <a:lstStyle/>
          <a:p>
            <a:r>
              <a:rPr lang="en-US" dirty="0"/>
              <a:t>For Example, a BPP’s declarations (Specific Limits) might show limits of $1,000,000 for a building, $800,000 for business personal property, and $50,000 for personal property of others </a:t>
            </a:r>
          </a:p>
          <a:p>
            <a:r>
              <a:rPr lang="en-US" dirty="0"/>
              <a:t>The BPP (Blanket Limits) applies to one amount of insurance to all property covered by the policy. For Example, you might see a declarations page stating $1,850,000 in blanket coverage for the building, business personal property, and the personal property of others at the address </a:t>
            </a:r>
          </a:p>
          <a:p>
            <a:endParaRPr lang="en-US" dirty="0"/>
          </a:p>
        </p:txBody>
      </p:sp>
    </p:spTree>
    <p:extLst>
      <p:ext uri="{BB962C8B-B14F-4D97-AF65-F5344CB8AC3E}">
        <p14:creationId xmlns:p14="http://schemas.microsoft.com/office/powerpoint/2010/main" val="27418961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37190-9C42-552B-3ADA-C6FD832F6D6A}"/>
              </a:ext>
            </a:extLst>
          </p:cNvPr>
          <p:cNvSpPr>
            <a:spLocks noGrp="1"/>
          </p:cNvSpPr>
          <p:nvPr>
            <p:ph type="title"/>
          </p:nvPr>
        </p:nvSpPr>
        <p:spPr/>
        <p:txBody>
          <a:bodyPr/>
          <a:lstStyle/>
          <a:p>
            <a:r>
              <a:rPr lang="en-US" dirty="0"/>
              <a:t>BPP Deductible </a:t>
            </a:r>
          </a:p>
        </p:txBody>
      </p:sp>
      <p:sp>
        <p:nvSpPr>
          <p:cNvPr id="3" name="Content Placeholder 2">
            <a:extLst>
              <a:ext uri="{FF2B5EF4-FFF2-40B4-BE49-F238E27FC236}">
                <a16:creationId xmlns:a16="http://schemas.microsoft.com/office/drawing/2014/main" id="{68530CEE-EF91-4170-A029-B4869DF88C4B}"/>
              </a:ext>
            </a:extLst>
          </p:cNvPr>
          <p:cNvSpPr>
            <a:spLocks noGrp="1"/>
          </p:cNvSpPr>
          <p:nvPr>
            <p:ph idx="1"/>
          </p:nvPr>
        </p:nvSpPr>
        <p:spPr/>
        <p:txBody>
          <a:bodyPr/>
          <a:lstStyle/>
          <a:p>
            <a:r>
              <a:rPr lang="en-US" dirty="0"/>
              <a:t>The insurer isn’t obligated to pay the insured unless the loss exceeds the deductible shown in the BPP’s declarations.</a:t>
            </a:r>
          </a:p>
          <a:p>
            <a:r>
              <a:rPr lang="en-US" dirty="0"/>
              <a:t>The insurer applies the limit of insurance to the loss in excess of the deductible </a:t>
            </a:r>
          </a:p>
          <a:p>
            <a:r>
              <a:rPr lang="en-US" dirty="0"/>
              <a:t>EXAMPLE- BPP Policy = Limit of Insurance $150,000 Deductible $500</a:t>
            </a:r>
          </a:p>
          <a:p>
            <a:r>
              <a:rPr lang="en-US" dirty="0"/>
              <a:t>Amount of Loss = $350 (Insurer’s Payment would be $0)</a:t>
            </a:r>
          </a:p>
          <a:p>
            <a:r>
              <a:rPr lang="en-US" dirty="0"/>
              <a:t>Amount of Loss = $150,000 (Insurer’s Payment would be $150,000 - $500 = $149,500)</a:t>
            </a:r>
          </a:p>
          <a:p>
            <a:r>
              <a:rPr lang="en-US" dirty="0"/>
              <a:t>Amount of Loss = $160,000 (Insurer’s Payment would be $150,000) </a:t>
            </a:r>
          </a:p>
        </p:txBody>
      </p:sp>
    </p:spTree>
    <p:extLst>
      <p:ext uri="{BB962C8B-B14F-4D97-AF65-F5344CB8AC3E}">
        <p14:creationId xmlns:p14="http://schemas.microsoft.com/office/powerpoint/2010/main" val="11649223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72891-06C7-C121-3E07-2EE50AEC613F}"/>
              </a:ext>
            </a:extLst>
          </p:cNvPr>
          <p:cNvSpPr>
            <a:spLocks noGrp="1"/>
          </p:cNvSpPr>
          <p:nvPr>
            <p:ph type="title"/>
          </p:nvPr>
        </p:nvSpPr>
        <p:spPr/>
        <p:txBody>
          <a:bodyPr/>
          <a:lstStyle/>
          <a:p>
            <a:r>
              <a:rPr lang="en-US" dirty="0"/>
              <a:t>ISO Building and Personal Property Coverage Form</a:t>
            </a:r>
          </a:p>
        </p:txBody>
      </p:sp>
      <p:sp>
        <p:nvSpPr>
          <p:cNvPr id="3" name="Content Placeholder 2">
            <a:extLst>
              <a:ext uri="{FF2B5EF4-FFF2-40B4-BE49-F238E27FC236}">
                <a16:creationId xmlns:a16="http://schemas.microsoft.com/office/drawing/2014/main" id="{4204539C-4091-0A28-5355-4F91912F64E9}"/>
              </a:ext>
            </a:extLst>
          </p:cNvPr>
          <p:cNvSpPr>
            <a:spLocks noGrp="1"/>
          </p:cNvSpPr>
          <p:nvPr>
            <p:ph idx="1"/>
          </p:nvPr>
        </p:nvSpPr>
        <p:spPr/>
        <p:txBody>
          <a:bodyPr/>
          <a:lstStyle/>
          <a:p>
            <a:r>
              <a:rPr lang="en-US" dirty="0"/>
              <a:t>Covers damage to…</a:t>
            </a:r>
          </a:p>
          <a:p>
            <a:r>
              <a:rPr lang="en-US" dirty="0"/>
              <a:t>A business’s physical structures</a:t>
            </a:r>
          </a:p>
          <a:p>
            <a:r>
              <a:rPr lang="en-US" dirty="0"/>
              <a:t>The property inside</a:t>
            </a:r>
          </a:p>
          <a:p>
            <a:r>
              <a:rPr lang="en-US" dirty="0"/>
              <a:t>Other items that it owns </a:t>
            </a:r>
          </a:p>
        </p:txBody>
      </p:sp>
    </p:spTree>
    <p:extLst>
      <p:ext uri="{BB962C8B-B14F-4D97-AF65-F5344CB8AC3E}">
        <p14:creationId xmlns:p14="http://schemas.microsoft.com/office/powerpoint/2010/main" val="3634955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49A0-7A63-0EA8-A7D9-2AEE6824DC48}"/>
              </a:ext>
            </a:extLst>
          </p:cNvPr>
          <p:cNvSpPr>
            <a:spLocks noGrp="1"/>
          </p:cNvSpPr>
          <p:nvPr>
            <p:ph type="title"/>
          </p:nvPr>
        </p:nvSpPr>
        <p:spPr/>
        <p:txBody>
          <a:bodyPr/>
          <a:lstStyle/>
          <a:p>
            <a:r>
              <a:rPr lang="en-US" dirty="0"/>
              <a:t>Personal Property Contained in Buildings</a:t>
            </a:r>
          </a:p>
        </p:txBody>
      </p:sp>
      <p:sp>
        <p:nvSpPr>
          <p:cNvPr id="3" name="Content Placeholder 2">
            <a:extLst>
              <a:ext uri="{FF2B5EF4-FFF2-40B4-BE49-F238E27FC236}">
                <a16:creationId xmlns:a16="http://schemas.microsoft.com/office/drawing/2014/main" id="{D14D427A-7BB7-5271-8480-CEA4B0CE5A05}"/>
              </a:ext>
            </a:extLst>
          </p:cNvPr>
          <p:cNvSpPr>
            <a:spLocks noGrp="1"/>
          </p:cNvSpPr>
          <p:nvPr>
            <p:ph idx="1"/>
          </p:nvPr>
        </p:nvSpPr>
        <p:spPr/>
        <p:txBody>
          <a:bodyPr/>
          <a:lstStyle/>
          <a:p>
            <a:r>
              <a:rPr lang="en-US" dirty="0"/>
              <a:t>A typical business has furniture, machinery, computers, equipment and inventory </a:t>
            </a:r>
          </a:p>
        </p:txBody>
      </p:sp>
    </p:spTree>
    <p:extLst>
      <p:ext uri="{BB962C8B-B14F-4D97-AF65-F5344CB8AC3E}">
        <p14:creationId xmlns:p14="http://schemas.microsoft.com/office/powerpoint/2010/main" val="28302123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F4FA3-DC09-AA51-5C5D-AC992247A237}"/>
              </a:ext>
            </a:extLst>
          </p:cNvPr>
          <p:cNvSpPr>
            <a:spLocks noGrp="1"/>
          </p:cNvSpPr>
          <p:nvPr>
            <p:ph type="title"/>
          </p:nvPr>
        </p:nvSpPr>
        <p:spPr/>
        <p:txBody>
          <a:bodyPr/>
          <a:lstStyle/>
          <a:p>
            <a:r>
              <a:rPr lang="en-US" dirty="0"/>
              <a:t>The BPP’s Additional and Optional Coverages </a:t>
            </a:r>
          </a:p>
        </p:txBody>
      </p:sp>
      <p:sp>
        <p:nvSpPr>
          <p:cNvPr id="3" name="Content Placeholder 2">
            <a:extLst>
              <a:ext uri="{FF2B5EF4-FFF2-40B4-BE49-F238E27FC236}">
                <a16:creationId xmlns:a16="http://schemas.microsoft.com/office/drawing/2014/main" id="{3392DE72-260C-622B-6D64-CA0005CE2CD5}"/>
              </a:ext>
            </a:extLst>
          </p:cNvPr>
          <p:cNvSpPr>
            <a:spLocks noGrp="1"/>
          </p:cNvSpPr>
          <p:nvPr>
            <p:ph idx="1"/>
          </p:nvPr>
        </p:nvSpPr>
        <p:spPr/>
        <p:txBody>
          <a:bodyPr/>
          <a:lstStyle/>
          <a:p>
            <a:r>
              <a:rPr lang="en-US" dirty="0"/>
              <a:t>The Building and Personal Property Coverage Form (BPP) supplements its core coverages through </a:t>
            </a:r>
            <a:r>
              <a:rPr lang="en-US" b="1" dirty="0"/>
              <a:t>additional coverages</a:t>
            </a:r>
            <a:r>
              <a:rPr lang="en-US" dirty="0"/>
              <a:t>, </a:t>
            </a:r>
            <a:r>
              <a:rPr lang="en-US" b="1" dirty="0"/>
              <a:t>coverage extensions</a:t>
            </a:r>
            <a:r>
              <a:rPr lang="en-US" dirty="0"/>
              <a:t>, and </a:t>
            </a:r>
            <a:r>
              <a:rPr lang="en-US" b="1" dirty="0"/>
              <a:t>optional coverages </a:t>
            </a:r>
            <a:r>
              <a:rPr lang="en-US" dirty="0"/>
              <a:t>that work together to further shield the business from the consequences of a property loss, extend protection to additional types of property and help ensure that covered property is adequately and accurately valued </a:t>
            </a:r>
          </a:p>
          <a:p>
            <a:r>
              <a:rPr lang="en-US" dirty="0"/>
              <a:t>All of these coverages which are detailed in the policy entail special limits or other characteristics that could affect how coverage applies </a:t>
            </a:r>
          </a:p>
          <a:p>
            <a:r>
              <a:rPr lang="en-US" dirty="0"/>
              <a:t>Additional Coverages, Coverage Extensions Optional Coverages </a:t>
            </a:r>
          </a:p>
        </p:txBody>
      </p:sp>
    </p:spTree>
    <p:extLst>
      <p:ext uri="{BB962C8B-B14F-4D97-AF65-F5344CB8AC3E}">
        <p14:creationId xmlns:p14="http://schemas.microsoft.com/office/powerpoint/2010/main" val="20074362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AAB3-0565-F471-C800-4438843C8B2A}"/>
              </a:ext>
            </a:extLst>
          </p:cNvPr>
          <p:cNvSpPr>
            <a:spLocks noGrp="1"/>
          </p:cNvSpPr>
          <p:nvPr>
            <p:ph type="title"/>
          </p:nvPr>
        </p:nvSpPr>
        <p:spPr/>
        <p:txBody>
          <a:bodyPr/>
          <a:lstStyle/>
          <a:p>
            <a:r>
              <a:rPr lang="en-US" dirty="0"/>
              <a:t>BPP Additional Coverages </a:t>
            </a:r>
          </a:p>
        </p:txBody>
      </p:sp>
      <p:sp>
        <p:nvSpPr>
          <p:cNvPr id="3" name="Content Placeholder 2">
            <a:extLst>
              <a:ext uri="{FF2B5EF4-FFF2-40B4-BE49-F238E27FC236}">
                <a16:creationId xmlns:a16="http://schemas.microsoft.com/office/drawing/2014/main" id="{A849ED7B-6C83-2083-9C67-D0652B4C68A4}"/>
              </a:ext>
            </a:extLst>
          </p:cNvPr>
          <p:cNvSpPr>
            <a:spLocks noGrp="1"/>
          </p:cNvSpPr>
          <p:nvPr>
            <p:ph idx="1"/>
          </p:nvPr>
        </p:nvSpPr>
        <p:spPr>
          <a:xfrm>
            <a:off x="838200" y="1777499"/>
            <a:ext cx="10515600" cy="4351338"/>
          </a:xfrm>
        </p:spPr>
        <p:txBody>
          <a:bodyPr/>
          <a:lstStyle/>
          <a:p>
            <a:r>
              <a:rPr lang="en-US" dirty="0"/>
              <a:t>The BPP Additional Coverages and extensions address expenses you might not think an insurance policy would cover </a:t>
            </a:r>
          </a:p>
          <a:p>
            <a:r>
              <a:rPr lang="en-US" dirty="0"/>
              <a:t>Examples include, removing debris of covered property after a fire or recovering electronic data after servers are physically damaged </a:t>
            </a:r>
          </a:p>
          <a:p>
            <a:endParaRPr lang="en-US" dirty="0"/>
          </a:p>
        </p:txBody>
      </p:sp>
    </p:spTree>
    <p:extLst>
      <p:ext uri="{BB962C8B-B14F-4D97-AF65-F5344CB8AC3E}">
        <p14:creationId xmlns:p14="http://schemas.microsoft.com/office/powerpoint/2010/main" val="20049617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AB4C-DE51-8C29-7A36-72004421D883}"/>
              </a:ext>
            </a:extLst>
          </p:cNvPr>
          <p:cNvSpPr>
            <a:spLocks noGrp="1"/>
          </p:cNvSpPr>
          <p:nvPr>
            <p:ph type="title"/>
          </p:nvPr>
        </p:nvSpPr>
        <p:spPr/>
        <p:txBody>
          <a:bodyPr/>
          <a:lstStyle/>
          <a:p>
            <a:r>
              <a:rPr lang="en-US" dirty="0"/>
              <a:t>BPP Additional Coverages Example</a:t>
            </a:r>
          </a:p>
        </p:txBody>
      </p:sp>
      <p:sp>
        <p:nvSpPr>
          <p:cNvPr id="3" name="Content Placeholder 2">
            <a:extLst>
              <a:ext uri="{FF2B5EF4-FFF2-40B4-BE49-F238E27FC236}">
                <a16:creationId xmlns:a16="http://schemas.microsoft.com/office/drawing/2014/main" id="{B9F4691B-96E2-37B9-887F-7BC091C35C99}"/>
              </a:ext>
            </a:extLst>
          </p:cNvPr>
          <p:cNvSpPr>
            <a:spLocks noGrp="1"/>
          </p:cNvSpPr>
          <p:nvPr>
            <p:ph idx="1"/>
          </p:nvPr>
        </p:nvSpPr>
        <p:spPr/>
        <p:txBody>
          <a:bodyPr>
            <a:normAutofit fontScale="77500" lnSpcReduction="20000"/>
          </a:bodyPr>
          <a:lstStyle/>
          <a:p>
            <a:r>
              <a:rPr lang="en-US" dirty="0"/>
              <a:t>Fire damages a business’s office complex, which is covered under a BPP. The fire destroys one of the complex’s two buildings, which the business intends to rebuild. </a:t>
            </a:r>
          </a:p>
          <a:p>
            <a:r>
              <a:rPr lang="en-US" dirty="0"/>
              <a:t>The cost of rebuilding the destroyed building will be increased because of building code changes that have taken place since it was constructed.</a:t>
            </a:r>
          </a:p>
          <a:p>
            <a:r>
              <a:rPr lang="en-US" dirty="0"/>
              <a:t>The other building sustained only minor damage but fire damaged covered property will need to be hauled away from both buildings before repairs can begin.</a:t>
            </a:r>
          </a:p>
          <a:p>
            <a:r>
              <a:rPr lang="en-US" dirty="0"/>
              <a:t>The increased Cost of Construction and the Debris removal additional coverages would apply to this loss.</a:t>
            </a:r>
          </a:p>
          <a:p>
            <a:r>
              <a:rPr lang="en-US" dirty="0"/>
              <a:t>Increased cost of construction covers the increased cost to comply with ordinances or laws regulating the repair, rebuilding or replacement of covered buildings.</a:t>
            </a:r>
          </a:p>
          <a:p>
            <a:r>
              <a:rPr lang="en-US" dirty="0"/>
              <a:t>Debris Removal covers the cost to remove debris of covered property resulting from a covered cause of loss during the policy period  </a:t>
            </a:r>
          </a:p>
        </p:txBody>
      </p:sp>
    </p:spTree>
    <p:extLst>
      <p:ext uri="{BB962C8B-B14F-4D97-AF65-F5344CB8AC3E}">
        <p14:creationId xmlns:p14="http://schemas.microsoft.com/office/powerpoint/2010/main" val="31114786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7687-08C1-7B76-19F4-54D4D959DE67}"/>
              </a:ext>
            </a:extLst>
          </p:cNvPr>
          <p:cNvSpPr>
            <a:spLocks noGrp="1"/>
          </p:cNvSpPr>
          <p:nvPr>
            <p:ph type="title"/>
          </p:nvPr>
        </p:nvSpPr>
        <p:spPr/>
        <p:txBody>
          <a:bodyPr/>
          <a:lstStyle/>
          <a:p>
            <a:r>
              <a:rPr lang="en-US" dirty="0"/>
              <a:t>BPP Coverage Extensions</a:t>
            </a:r>
          </a:p>
        </p:txBody>
      </p:sp>
      <p:sp>
        <p:nvSpPr>
          <p:cNvPr id="3" name="Content Placeholder 2">
            <a:extLst>
              <a:ext uri="{FF2B5EF4-FFF2-40B4-BE49-F238E27FC236}">
                <a16:creationId xmlns:a16="http://schemas.microsoft.com/office/drawing/2014/main" id="{C052EC52-C7FF-B48E-09F5-B9E9B90A2074}"/>
              </a:ext>
            </a:extLst>
          </p:cNvPr>
          <p:cNvSpPr>
            <a:spLocks noGrp="1"/>
          </p:cNvSpPr>
          <p:nvPr>
            <p:ph idx="1"/>
          </p:nvPr>
        </p:nvSpPr>
        <p:spPr/>
        <p:txBody>
          <a:bodyPr/>
          <a:lstStyle/>
          <a:p>
            <a:r>
              <a:rPr lang="en-US" dirty="0"/>
              <a:t>BPP coverage extensions protect additional types of property, such as newly acquired or constructed property, various types of storage units and trailers, and outdoor property, among others</a:t>
            </a:r>
          </a:p>
          <a:p>
            <a:r>
              <a:rPr lang="en-US" dirty="0"/>
              <a:t>The extensions apply only if at least 80% coinsurance or value reporting period symbol is shown in the declarations</a:t>
            </a:r>
          </a:p>
          <a:p>
            <a:r>
              <a:rPr lang="en-US" dirty="0"/>
              <a:t>80% coinsurance means that the insured has agreed to purchase coverage that is at least 80% of the insured property’s value</a:t>
            </a:r>
          </a:p>
          <a:p>
            <a:r>
              <a:rPr lang="en-US" dirty="0"/>
              <a:t>Although subject to special limits, the amounts payable under coverage extensions are in addition to the overall limits of insurance stated in the declarations </a:t>
            </a:r>
          </a:p>
        </p:txBody>
      </p:sp>
    </p:spTree>
    <p:extLst>
      <p:ext uri="{BB962C8B-B14F-4D97-AF65-F5344CB8AC3E}">
        <p14:creationId xmlns:p14="http://schemas.microsoft.com/office/powerpoint/2010/main" val="24515470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70EF-6702-8F64-5A73-9AF815CDF3CC}"/>
              </a:ext>
            </a:extLst>
          </p:cNvPr>
          <p:cNvSpPr>
            <a:spLocks noGrp="1"/>
          </p:cNvSpPr>
          <p:nvPr>
            <p:ph type="title"/>
          </p:nvPr>
        </p:nvSpPr>
        <p:spPr/>
        <p:txBody>
          <a:bodyPr/>
          <a:lstStyle/>
          <a:p>
            <a:r>
              <a:rPr lang="en-US" dirty="0"/>
              <a:t>BPP Optional Coverages </a:t>
            </a:r>
          </a:p>
        </p:txBody>
      </p:sp>
      <p:sp>
        <p:nvSpPr>
          <p:cNvPr id="3" name="Content Placeholder 2">
            <a:extLst>
              <a:ext uri="{FF2B5EF4-FFF2-40B4-BE49-F238E27FC236}">
                <a16:creationId xmlns:a16="http://schemas.microsoft.com/office/drawing/2014/main" id="{8F1688BA-DFF4-4A13-380E-0ADBE1CCA7BE}"/>
              </a:ext>
            </a:extLst>
          </p:cNvPr>
          <p:cNvSpPr>
            <a:spLocks noGrp="1"/>
          </p:cNvSpPr>
          <p:nvPr>
            <p:ph idx="1"/>
          </p:nvPr>
        </p:nvSpPr>
        <p:spPr/>
        <p:txBody>
          <a:bodyPr>
            <a:normAutofit fontScale="92500"/>
          </a:bodyPr>
          <a:lstStyle/>
          <a:p>
            <a:r>
              <a:rPr lang="en-US" dirty="0"/>
              <a:t>BPP optional coverages help ensure that covered property is adequately and accurately valued</a:t>
            </a:r>
          </a:p>
          <a:p>
            <a:r>
              <a:rPr lang="en-US" b="1" dirty="0"/>
              <a:t>The Agreed Value Coverage </a:t>
            </a:r>
            <a:r>
              <a:rPr lang="en-US" dirty="0"/>
              <a:t>suspends the requirement that the insured carry a certain % of insurance relative to the value of the covered property</a:t>
            </a:r>
          </a:p>
          <a:p>
            <a:r>
              <a:rPr lang="en-US" b="1" dirty="0"/>
              <a:t>The Inflation Guard Option </a:t>
            </a:r>
            <a:r>
              <a:rPr lang="en-US" dirty="0"/>
              <a:t>annually increased the limit of insurance by the % of annual increase shown in the declarations to account for inflation </a:t>
            </a:r>
          </a:p>
          <a:p>
            <a:r>
              <a:rPr lang="en-US" b="1" dirty="0"/>
              <a:t>The Replacement Cost Option </a:t>
            </a:r>
            <a:r>
              <a:rPr lang="en-US" dirty="0"/>
              <a:t>allows for coverage to most types of property on a replacement cost, rather than actual cash value basis. This option can be extended to cover the personal property of others valued at replacement cost </a:t>
            </a:r>
          </a:p>
        </p:txBody>
      </p:sp>
    </p:spTree>
    <p:extLst>
      <p:ext uri="{BB962C8B-B14F-4D97-AF65-F5344CB8AC3E}">
        <p14:creationId xmlns:p14="http://schemas.microsoft.com/office/powerpoint/2010/main" val="115705543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0D44B-F4E1-A26E-D50D-D50CFE2B82D8}"/>
              </a:ext>
            </a:extLst>
          </p:cNvPr>
          <p:cNvSpPr>
            <a:spLocks noGrp="1"/>
          </p:cNvSpPr>
          <p:nvPr>
            <p:ph type="title"/>
          </p:nvPr>
        </p:nvSpPr>
        <p:spPr/>
        <p:txBody>
          <a:bodyPr/>
          <a:lstStyle/>
          <a:p>
            <a:r>
              <a:rPr lang="en-US" dirty="0"/>
              <a:t>Exploring the Business Income Coverage Form Insuring Agreements </a:t>
            </a:r>
          </a:p>
        </p:txBody>
      </p:sp>
      <p:sp>
        <p:nvSpPr>
          <p:cNvPr id="3" name="Content Placeholder 2">
            <a:extLst>
              <a:ext uri="{FF2B5EF4-FFF2-40B4-BE49-F238E27FC236}">
                <a16:creationId xmlns:a16="http://schemas.microsoft.com/office/drawing/2014/main" id="{09B9B9BF-83CE-3A57-F871-FF6FFD2EC70C}"/>
              </a:ext>
            </a:extLst>
          </p:cNvPr>
          <p:cNvSpPr>
            <a:spLocks noGrp="1"/>
          </p:cNvSpPr>
          <p:nvPr>
            <p:ph idx="1"/>
          </p:nvPr>
        </p:nvSpPr>
        <p:spPr/>
        <p:txBody>
          <a:bodyPr/>
          <a:lstStyle/>
          <a:p>
            <a:r>
              <a:rPr lang="en-US" dirty="0"/>
              <a:t>Business income insurance offers critical coverages for nearly every business</a:t>
            </a:r>
          </a:p>
          <a:p>
            <a:r>
              <a:rPr lang="en-US" dirty="0"/>
              <a:t>It’s available with or without additional coverage for extra expenses but both types use the same insuring agreement </a:t>
            </a:r>
          </a:p>
        </p:txBody>
      </p:sp>
    </p:spTree>
    <p:extLst>
      <p:ext uri="{BB962C8B-B14F-4D97-AF65-F5344CB8AC3E}">
        <p14:creationId xmlns:p14="http://schemas.microsoft.com/office/powerpoint/2010/main" val="15161431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5326-43E7-0981-906E-4E3F8D7834C4}"/>
              </a:ext>
            </a:extLst>
          </p:cNvPr>
          <p:cNvSpPr>
            <a:spLocks noGrp="1"/>
          </p:cNvSpPr>
          <p:nvPr>
            <p:ph type="title"/>
          </p:nvPr>
        </p:nvSpPr>
        <p:spPr/>
        <p:txBody>
          <a:bodyPr/>
          <a:lstStyle/>
          <a:p>
            <a:r>
              <a:rPr lang="en-US" dirty="0"/>
              <a:t>Business Income Coverage in Action </a:t>
            </a:r>
          </a:p>
        </p:txBody>
      </p:sp>
      <p:sp>
        <p:nvSpPr>
          <p:cNvPr id="3" name="Content Placeholder 2">
            <a:extLst>
              <a:ext uri="{FF2B5EF4-FFF2-40B4-BE49-F238E27FC236}">
                <a16:creationId xmlns:a16="http://schemas.microsoft.com/office/drawing/2014/main" id="{7897B657-85BB-338D-2C14-E875776AAA27}"/>
              </a:ext>
            </a:extLst>
          </p:cNvPr>
          <p:cNvSpPr>
            <a:spLocks noGrp="1"/>
          </p:cNvSpPr>
          <p:nvPr>
            <p:ph idx="1"/>
          </p:nvPr>
        </p:nvSpPr>
        <p:spPr/>
        <p:txBody>
          <a:bodyPr>
            <a:normAutofit fontScale="92500" lnSpcReduction="10000"/>
          </a:bodyPr>
          <a:lstStyle/>
          <a:p>
            <a:r>
              <a:rPr lang="en-US" dirty="0"/>
              <a:t>Example- A tornado struck Fancy Wear Boutique (FWB) destroying it’s store and entire stock of high-end clothing in seconds</a:t>
            </a:r>
          </a:p>
          <a:p>
            <a:r>
              <a:rPr lang="en-US" dirty="0"/>
              <a:t>In the immediate aftermath, FWB’s revenues and normal operating expenses dropped sharply </a:t>
            </a:r>
          </a:p>
          <a:p>
            <a:r>
              <a:rPr lang="en-US" dirty="0"/>
              <a:t>To Keep its business operating during the period of restoration, FWB rented and moved into a nearby building </a:t>
            </a:r>
          </a:p>
          <a:p>
            <a:r>
              <a:rPr lang="en-US" dirty="0"/>
              <a:t>One month after the calamity and continued operating the boutique there while it’s original location underwent reconstruction over the following year </a:t>
            </a:r>
          </a:p>
          <a:p>
            <a:r>
              <a:rPr lang="en-US" dirty="0"/>
              <a:t>FWB is insured under a commercial package policy that includes </a:t>
            </a:r>
            <a:r>
              <a:rPr lang="en-US" b="1" dirty="0"/>
              <a:t>The Business Income (and Extra Expense) Coverage Form </a:t>
            </a:r>
          </a:p>
          <a:p>
            <a:endParaRPr lang="en-US" b="1" dirty="0"/>
          </a:p>
          <a:p>
            <a:endParaRPr lang="en-US" dirty="0"/>
          </a:p>
        </p:txBody>
      </p:sp>
    </p:spTree>
    <p:extLst>
      <p:ext uri="{BB962C8B-B14F-4D97-AF65-F5344CB8AC3E}">
        <p14:creationId xmlns:p14="http://schemas.microsoft.com/office/powerpoint/2010/main" val="32935988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E5A96-A012-E8D7-9452-6EF2DF350E30}"/>
              </a:ext>
            </a:extLst>
          </p:cNvPr>
          <p:cNvSpPr>
            <a:spLocks noGrp="1"/>
          </p:cNvSpPr>
          <p:nvPr>
            <p:ph type="title"/>
          </p:nvPr>
        </p:nvSpPr>
        <p:spPr/>
        <p:txBody>
          <a:bodyPr/>
          <a:lstStyle/>
          <a:p>
            <a:r>
              <a:rPr lang="en-US" dirty="0"/>
              <a:t>Business Income Coverage in Action </a:t>
            </a:r>
          </a:p>
        </p:txBody>
      </p:sp>
      <p:sp>
        <p:nvSpPr>
          <p:cNvPr id="3" name="Content Placeholder 2">
            <a:extLst>
              <a:ext uri="{FF2B5EF4-FFF2-40B4-BE49-F238E27FC236}">
                <a16:creationId xmlns:a16="http://schemas.microsoft.com/office/drawing/2014/main" id="{83D95604-EED5-4C50-64DE-25FFE5CD933C}"/>
              </a:ext>
            </a:extLst>
          </p:cNvPr>
          <p:cNvSpPr>
            <a:spLocks noGrp="1"/>
          </p:cNvSpPr>
          <p:nvPr>
            <p:ph idx="1"/>
          </p:nvPr>
        </p:nvSpPr>
        <p:spPr/>
        <p:txBody>
          <a:bodyPr>
            <a:normAutofit lnSpcReduction="10000"/>
          </a:bodyPr>
          <a:lstStyle/>
          <a:p>
            <a:r>
              <a:rPr lang="en-US" dirty="0"/>
              <a:t>Example- Will FWB’s policy cover the losses?</a:t>
            </a:r>
          </a:p>
          <a:p>
            <a:r>
              <a:rPr lang="en-US" dirty="0"/>
              <a:t>1. The actual loss of FWB’s business income was due to the necessary suspension of FWB’s operations, as its store was destroyed. </a:t>
            </a:r>
          </a:p>
          <a:p>
            <a:r>
              <a:rPr lang="en-US" dirty="0"/>
              <a:t>2. The suspension was caused by direct physical loss of or damage to property at the premises described in the declarations and for which a business income limit of insurance is shown </a:t>
            </a:r>
          </a:p>
          <a:p>
            <a:r>
              <a:rPr lang="en-US" dirty="0"/>
              <a:t>3. The loss or damage was caused by a covered cause of loss: The tornado</a:t>
            </a:r>
          </a:p>
          <a:p>
            <a:r>
              <a:rPr lang="en-US" dirty="0"/>
              <a:t>Because these 3 criteria determine whether a business income loss is covered, FWB’s policy will cover the losses</a:t>
            </a:r>
          </a:p>
          <a:p>
            <a:endParaRPr lang="en-US" dirty="0"/>
          </a:p>
        </p:txBody>
      </p:sp>
    </p:spTree>
    <p:extLst>
      <p:ext uri="{BB962C8B-B14F-4D97-AF65-F5344CB8AC3E}">
        <p14:creationId xmlns:p14="http://schemas.microsoft.com/office/powerpoint/2010/main" val="14262726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1B8E0-C532-4C2D-BE68-682AECA82BE6}"/>
              </a:ext>
            </a:extLst>
          </p:cNvPr>
          <p:cNvSpPr>
            <a:spLocks noGrp="1"/>
          </p:cNvSpPr>
          <p:nvPr>
            <p:ph type="title"/>
          </p:nvPr>
        </p:nvSpPr>
        <p:spPr>
          <a:xfrm>
            <a:off x="838200" y="1"/>
            <a:ext cx="10515600" cy="1690688"/>
          </a:xfrm>
        </p:spPr>
        <p:txBody>
          <a:bodyPr>
            <a:normAutofit fontScale="90000"/>
          </a:bodyPr>
          <a:lstStyle/>
          <a:p>
            <a:r>
              <a:rPr lang="en-US" dirty="0"/>
              <a:t>What is covered in Business Income(and Extra Expense) Coverage Form but not under the Business Income (Without Extra Expense) </a:t>
            </a:r>
          </a:p>
        </p:txBody>
      </p:sp>
      <p:sp>
        <p:nvSpPr>
          <p:cNvPr id="3" name="Content Placeholder 2">
            <a:extLst>
              <a:ext uri="{FF2B5EF4-FFF2-40B4-BE49-F238E27FC236}">
                <a16:creationId xmlns:a16="http://schemas.microsoft.com/office/drawing/2014/main" id="{168693A5-9D1D-61E1-8A81-A4C4377020DD}"/>
              </a:ext>
            </a:extLst>
          </p:cNvPr>
          <p:cNvSpPr>
            <a:spLocks noGrp="1"/>
          </p:cNvSpPr>
          <p:nvPr>
            <p:ph idx="1"/>
          </p:nvPr>
        </p:nvSpPr>
        <p:spPr/>
        <p:txBody>
          <a:bodyPr/>
          <a:lstStyle/>
          <a:p>
            <a:r>
              <a:rPr lang="en-US" dirty="0"/>
              <a:t>Costs to move to a temporary location</a:t>
            </a:r>
          </a:p>
          <a:p>
            <a:r>
              <a:rPr lang="en-US" dirty="0"/>
              <a:t>Increased rent at the temporary location</a:t>
            </a:r>
          </a:p>
          <a:p>
            <a:r>
              <a:rPr lang="en-US" dirty="0"/>
              <a:t>Rental of substitute equipment</a:t>
            </a:r>
          </a:p>
          <a:p>
            <a:r>
              <a:rPr lang="en-US" dirty="0"/>
              <a:t>Cost of substitute services </a:t>
            </a:r>
          </a:p>
        </p:txBody>
      </p:sp>
    </p:spTree>
    <p:extLst>
      <p:ext uri="{BB962C8B-B14F-4D97-AF65-F5344CB8AC3E}">
        <p14:creationId xmlns:p14="http://schemas.microsoft.com/office/powerpoint/2010/main" val="39305465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785F8-77D1-0CA4-CFA9-DBCCC36A774D}"/>
              </a:ext>
            </a:extLst>
          </p:cNvPr>
          <p:cNvSpPr>
            <a:spLocks noGrp="1"/>
          </p:cNvSpPr>
          <p:nvPr>
            <p:ph type="title"/>
          </p:nvPr>
        </p:nvSpPr>
        <p:spPr/>
        <p:txBody>
          <a:bodyPr/>
          <a:lstStyle/>
          <a:p>
            <a:r>
              <a:rPr lang="en-US" dirty="0"/>
              <a:t>FWB’s Extra Expenses </a:t>
            </a:r>
          </a:p>
        </p:txBody>
      </p:sp>
      <p:sp>
        <p:nvSpPr>
          <p:cNvPr id="3" name="Content Placeholder 2">
            <a:extLst>
              <a:ext uri="{FF2B5EF4-FFF2-40B4-BE49-F238E27FC236}">
                <a16:creationId xmlns:a16="http://schemas.microsoft.com/office/drawing/2014/main" id="{47D4069D-D904-3FA2-7176-8467F8A5B05F}"/>
              </a:ext>
            </a:extLst>
          </p:cNvPr>
          <p:cNvSpPr>
            <a:spLocks noGrp="1"/>
          </p:cNvSpPr>
          <p:nvPr>
            <p:ph idx="1"/>
          </p:nvPr>
        </p:nvSpPr>
        <p:spPr/>
        <p:txBody>
          <a:bodyPr/>
          <a:lstStyle/>
          <a:p>
            <a:r>
              <a:rPr lang="en-US" dirty="0"/>
              <a:t>To keep its business operating during the period of restoration, FWB rented and moved into a nearby building one month after the tornado occurred and continued operating the boutique at this location for the duration of the restoration period </a:t>
            </a:r>
          </a:p>
          <a:p>
            <a:r>
              <a:rPr lang="en-US" dirty="0"/>
              <a:t>During this period, FWB incurred additional costs, totaling $34,000 ($20,000 for rent, $3,000 for moving expenses, $5,000 for leased equipment, and $6,000 for additional advertising expenses)</a:t>
            </a:r>
          </a:p>
          <a:p>
            <a:r>
              <a:rPr lang="en-US" dirty="0"/>
              <a:t>FWB would not have incurred any of these expenses had the tornado damage not occurred</a:t>
            </a:r>
          </a:p>
        </p:txBody>
      </p:sp>
    </p:spTree>
    <p:extLst>
      <p:ext uri="{BB962C8B-B14F-4D97-AF65-F5344CB8AC3E}">
        <p14:creationId xmlns:p14="http://schemas.microsoft.com/office/powerpoint/2010/main" val="2222584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110864</TotalTime>
  <Words>18539</Words>
  <Application>Microsoft Office PowerPoint</Application>
  <PresentationFormat>Widescreen</PresentationFormat>
  <Paragraphs>1085</Paragraphs>
  <Slides>259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259</vt:i4>
      </vt:variant>
    </vt:vector>
  </HeadingPairs>
  <TitlesOfParts>
    <vt:vector size="263" baseType="lpstr">
      <vt:lpstr>Arial</vt:lpstr>
      <vt:lpstr>Calibri</vt:lpstr>
      <vt:lpstr>Calibri Light</vt:lpstr>
      <vt:lpstr>Office Theme</vt:lpstr>
      <vt:lpstr>AINS103 Study Material</vt:lpstr>
      <vt:lpstr>Why do businesses need insurance?</vt:lpstr>
      <vt:lpstr>Key Elements of Commercial Property Loss Exposures</vt:lpstr>
      <vt:lpstr>Types of Property Exposed to Loss</vt:lpstr>
      <vt:lpstr>Real Property </vt:lpstr>
      <vt:lpstr>Personal Property </vt:lpstr>
      <vt:lpstr>Good to Know…</vt:lpstr>
      <vt:lpstr>Buildings</vt:lpstr>
      <vt:lpstr>Personal Property Contained in Buildings</vt:lpstr>
      <vt:lpstr>Money and Securities </vt:lpstr>
      <vt:lpstr>Vehicles and Watercraft </vt:lpstr>
      <vt:lpstr>Property in the possession of Others</vt:lpstr>
      <vt:lpstr>Property in Transit </vt:lpstr>
      <vt:lpstr>Floating Property</vt:lpstr>
      <vt:lpstr>Potential Causes of Loss</vt:lpstr>
      <vt:lpstr>Financial Consequences of Loss</vt:lpstr>
      <vt:lpstr>Assessing business income exposures</vt:lpstr>
      <vt:lpstr>Property Involved in Business Income Losses</vt:lpstr>
      <vt:lpstr>Causes of Loss</vt:lpstr>
      <vt:lpstr>Continuing and Extra Expenses </vt:lpstr>
      <vt:lpstr>Examples of Possible Continuing Expenses</vt:lpstr>
      <vt:lpstr>Examples of Possible Extra Expenses </vt:lpstr>
      <vt:lpstr>Calculating a Business Income Loss</vt:lpstr>
      <vt:lpstr>Sources of Liability </vt:lpstr>
      <vt:lpstr>Major Categories of Commercial Liability Loss Exposures </vt:lpstr>
      <vt:lpstr>Identifying Liability Loss Exposures</vt:lpstr>
      <vt:lpstr>Potential Consequences of Liability Exposures</vt:lpstr>
      <vt:lpstr>Premises and Operations Liability </vt:lpstr>
      <vt:lpstr>Products and Completed Operations Liability </vt:lpstr>
      <vt:lpstr>Premises Liability Loss Exposure Example</vt:lpstr>
      <vt:lpstr>Completed Operations Liability Loss Exposure </vt:lpstr>
      <vt:lpstr>Operations Liability Loss Exposure</vt:lpstr>
      <vt:lpstr>Products Liability Loss Exposure </vt:lpstr>
      <vt:lpstr>Auto and Transport Risks</vt:lpstr>
      <vt:lpstr>Property Loss Exposure (Auto)</vt:lpstr>
      <vt:lpstr>Personal Loss Exposures (Auto) </vt:lpstr>
      <vt:lpstr>Liability Loss Exposures (Auto) </vt:lpstr>
      <vt:lpstr>Potential Sources of Auto Liability </vt:lpstr>
      <vt:lpstr>Marine Loss Exposures </vt:lpstr>
      <vt:lpstr>Inland Marine Insurance </vt:lpstr>
      <vt:lpstr>Ocean Marine Insurance </vt:lpstr>
      <vt:lpstr>Examples of Exposures that can be classified as Marine </vt:lpstr>
      <vt:lpstr>Workers Comp</vt:lpstr>
      <vt:lpstr>What triggers Workers Compensation Benefits?</vt:lpstr>
      <vt:lpstr>Occupational Injury</vt:lpstr>
      <vt:lpstr>Occupational Disease</vt:lpstr>
      <vt:lpstr>Workers Compensation Benefits </vt:lpstr>
      <vt:lpstr>Workers Compensation Benefits </vt:lpstr>
      <vt:lpstr>Workers Compensation Benefits </vt:lpstr>
      <vt:lpstr>Workers Compensation Benefits </vt:lpstr>
      <vt:lpstr>Workers Compensation Benefits </vt:lpstr>
      <vt:lpstr>Temporary Partial Disability </vt:lpstr>
      <vt:lpstr>Temporary Total Disability </vt:lpstr>
      <vt:lpstr>Permanent Partial Disability</vt:lpstr>
      <vt:lpstr>Permanent Total Disability </vt:lpstr>
      <vt:lpstr>Industrial and Private Employers (WC)</vt:lpstr>
      <vt:lpstr>Employees (WC)</vt:lpstr>
      <vt:lpstr>Employees of independent contractors (WC)</vt:lpstr>
      <vt:lpstr>Leased Employees (WC)</vt:lpstr>
      <vt:lpstr>Temporary Employees (WC)</vt:lpstr>
      <vt:lpstr>Cyber Risks</vt:lpstr>
      <vt:lpstr>Property Loss Exposure (Cyber Risk)</vt:lpstr>
      <vt:lpstr>Income Loss Exposure (Cyber Risk)</vt:lpstr>
      <vt:lpstr>Liability Loss Exposure (Cyber Risk)</vt:lpstr>
      <vt:lpstr>Reputational Risks</vt:lpstr>
      <vt:lpstr>Examples of cyber risks that can damage an organizations reputation are  </vt:lpstr>
      <vt:lpstr>Examples of risk that can damage reputation</vt:lpstr>
      <vt:lpstr>Evaluating Supply Chain Risks</vt:lpstr>
      <vt:lpstr>Supply Chain Risks (Internal Exposures)</vt:lpstr>
      <vt:lpstr>Supply Chain Risks (External Exposures)</vt:lpstr>
      <vt:lpstr>Typical Causes of Business Income Loss (Same as those for Physical Damage losses) </vt:lpstr>
      <vt:lpstr>What’s in a Commercial Property Policy</vt:lpstr>
      <vt:lpstr>Exploring Commercial Property Coverage </vt:lpstr>
      <vt:lpstr>Components of a Commercial Property Coverage Part </vt:lpstr>
      <vt:lpstr>Commercial Property Declarations </vt:lpstr>
      <vt:lpstr>Building and Personal Property Coverage Form</vt:lpstr>
      <vt:lpstr>Business Income (and Extra Expense) Coverage Form </vt:lpstr>
      <vt:lpstr>Causes of Loss Form </vt:lpstr>
      <vt:lpstr>Commercial Property Conditions </vt:lpstr>
      <vt:lpstr>Commercial Property Endorsement </vt:lpstr>
      <vt:lpstr>Identify the Coverage Part </vt:lpstr>
      <vt:lpstr>Commercial Property Coverage Conditions</vt:lpstr>
      <vt:lpstr>Applying the Building and Personal Coverage Form (BPP)</vt:lpstr>
      <vt:lpstr>BPP’s Basic and Broad Forms</vt:lpstr>
      <vt:lpstr>The Special Form</vt:lpstr>
      <vt:lpstr>Applying Limits of Insurance and Deductible Provisions to a Loss </vt:lpstr>
      <vt:lpstr>BPP Limits of Insurance </vt:lpstr>
      <vt:lpstr>BPP Deductible </vt:lpstr>
      <vt:lpstr>ISO Building and Personal Property Coverage Form</vt:lpstr>
      <vt:lpstr>The BPP’s Additional and Optional Coverages </vt:lpstr>
      <vt:lpstr>BPP Additional Coverages </vt:lpstr>
      <vt:lpstr>BPP Additional Coverages Example</vt:lpstr>
      <vt:lpstr>BPP Coverage Extensions</vt:lpstr>
      <vt:lpstr>BPP Optional Coverages </vt:lpstr>
      <vt:lpstr>Exploring the Business Income Coverage Form Insuring Agreements </vt:lpstr>
      <vt:lpstr>Business Income Coverage in Action </vt:lpstr>
      <vt:lpstr>Business Income Coverage in Action </vt:lpstr>
      <vt:lpstr>What is covered in Business Income(and Extra Expense) Coverage Form but not under the Business Income (Without Extra Expense) </vt:lpstr>
      <vt:lpstr>FWB’s Extra Expenses </vt:lpstr>
      <vt:lpstr>Are FWB’s Extra Expenses Covered?</vt:lpstr>
      <vt:lpstr>2 ISO Coverage Forms </vt:lpstr>
      <vt:lpstr>Mastering Business Income Coverage Limits and Coinsurance Conditions.</vt:lpstr>
      <vt:lpstr>The BIC Form’s Limits of Insurance Provision</vt:lpstr>
      <vt:lpstr>Specific Versus Blanket</vt:lpstr>
      <vt:lpstr>The BIC Form’s Coinsurance Condition</vt:lpstr>
      <vt:lpstr>BIC Coverage for Susan’s Fashion Vault </vt:lpstr>
      <vt:lpstr>Is Susan’s Fashion Vault Underinsured?</vt:lpstr>
      <vt:lpstr>Business Income Coverage </vt:lpstr>
      <vt:lpstr>What’s in a Commercial Liability Policy?</vt:lpstr>
      <vt:lpstr>Information Displayed on Commercial General Liability (CGL) Declarations Forms</vt:lpstr>
      <vt:lpstr>Coverages </vt:lpstr>
      <vt:lpstr>Coverage Example- Newspaper</vt:lpstr>
      <vt:lpstr>Who is Insured?</vt:lpstr>
      <vt:lpstr>Limits of Insurance and Definitions</vt:lpstr>
      <vt:lpstr>Conditions</vt:lpstr>
      <vt:lpstr>Coverage Triggers</vt:lpstr>
      <vt:lpstr>Endorsements</vt:lpstr>
      <vt:lpstr>Coverage A, B, C</vt:lpstr>
      <vt:lpstr>Commercial General Liability Coverage Form</vt:lpstr>
      <vt:lpstr>Coverage for Bodily Injury and Property Damage Liability</vt:lpstr>
      <vt:lpstr>Coverage A Example</vt:lpstr>
      <vt:lpstr>Example Part 2</vt:lpstr>
      <vt:lpstr>Conditions in CGL Coverage A</vt:lpstr>
      <vt:lpstr>Conditions in CGL Coverage A</vt:lpstr>
      <vt:lpstr>Diana’s Claim Example</vt:lpstr>
      <vt:lpstr>More Conditions Under CGL Coverage A</vt:lpstr>
      <vt:lpstr>Diana’s Claim Example 2</vt:lpstr>
      <vt:lpstr>Claims Example Overview</vt:lpstr>
      <vt:lpstr>Personal and Advertising Injury Coverage </vt:lpstr>
      <vt:lpstr>Coverage B Insuring Agreement Covered Causes of Loss</vt:lpstr>
      <vt:lpstr>Coverage Period and Territory</vt:lpstr>
      <vt:lpstr>East Side Manufacturing Example</vt:lpstr>
      <vt:lpstr>Exclusions</vt:lpstr>
      <vt:lpstr>East Side Manufacturing Example</vt:lpstr>
      <vt:lpstr>Coverage B of CGL Form Overview</vt:lpstr>
      <vt:lpstr>Medical Payments Coverage Under the CGL</vt:lpstr>
      <vt:lpstr>Coverage C Scenario</vt:lpstr>
      <vt:lpstr>Insuring Agreement </vt:lpstr>
      <vt:lpstr>Coverage C Scenario Example</vt:lpstr>
      <vt:lpstr>Exclusions Under Coverage C</vt:lpstr>
      <vt:lpstr>Coverage C Scenario Example</vt:lpstr>
      <vt:lpstr>Coverage C Overview</vt:lpstr>
      <vt:lpstr>What Other Policies Do Businesses Need?</vt:lpstr>
      <vt:lpstr>Business Auto Coverage </vt:lpstr>
      <vt:lpstr>Business Auto Coverage Form</vt:lpstr>
      <vt:lpstr>BACF Liability Coverage </vt:lpstr>
      <vt:lpstr>BACF Physical Damage Coverage </vt:lpstr>
      <vt:lpstr>BACF Physical Damage Coverage</vt:lpstr>
      <vt:lpstr>Important Endorsements</vt:lpstr>
      <vt:lpstr>BACF Overview</vt:lpstr>
      <vt:lpstr>How are employees’ injuries covered?</vt:lpstr>
      <vt:lpstr>Workers Compensation Insurance</vt:lpstr>
      <vt:lpstr>Workers Compensation Insurance v.s. Employers Liability Insurance</vt:lpstr>
      <vt:lpstr>Employers Liability Insurance </vt:lpstr>
      <vt:lpstr>Rhonda Injury Example</vt:lpstr>
      <vt:lpstr>Workers Compensation and Employers Liability policy overview </vt:lpstr>
      <vt:lpstr>The Benefits of Excess and Umbrella Liability Coverage</vt:lpstr>
      <vt:lpstr>The Need for Additional Coverage</vt:lpstr>
      <vt:lpstr>Layers of Liability Insurance</vt:lpstr>
      <vt:lpstr>Key Concepts for Umbrella and Excess Policies</vt:lpstr>
      <vt:lpstr>Key Concepts for Umbrella and Excess Policies</vt:lpstr>
      <vt:lpstr>Match the Policy </vt:lpstr>
      <vt:lpstr>The Benefits of Excess and Umbrella Liability Coverage Overview </vt:lpstr>
      <vt:lpstr>Equipment Breakdown Coverage </vt:lpstr>
      <vt:lpstr>Equipment Breakdown Loss Exposures</vt:lpstr>
      <vt:lpstr>Machine Breakdown and Business Income Losses</vt:lpstr>
      <vt:lpstr>Additional Loss Exposures included in Equipment Breakdown</vt:lpstr>
      <vt:lpstr>Insurance for Equipment Breakdown</vt:lpstr>
      <vt:lpstr>Insurance for Equipment Breakdown</vt:lpstr>
      <vt:lpstr>Equipment Breakdown Loss Example</vt:lpstr>
      <vt:lpstr>Equipment Breakdown Overview</vt:lpstr>
      <vt:lpstr>Why Do Businesses Need Separate Coverage for Crime?</vt:lpstr>
      <vt:lpstr>ISO Commercial Crime Insuring Agreements Cover…</vt:lpstr>
      <vt:lpstr>ISO Crime Forms and Policies</vt:lpstr>
      <vt:lpstr>ISO Crime Forms and Policies</vt:lpstr>
      <vt:lpstr>Discovery Form v.s. Loss Sustained Form</vt:lpstr>
      <vt:lpstr>Discovery v.s. Loss Sustained Form Example</vt:lpstr>
      <vt:lpstr>Financial Institution Bonds</vt:lpstr>
      <vt:lpstr>Why Do Businesses Need Separate Coverage for Crime Overview</vt:lpstr>
      <vt:lpstr>The Origin of Inland Marine Insurance</vt:lpstr>
      <vt:lpstr>Facts about Inland Marine Insurance </vt:lpstr>
      <vt:lpstr>Inland Marine Insurance Classes</vt:lpstr>
      <vt:lpstr>Judgment Rating</vt:lpstr>
      <vt:lpstr>Inland Marine Transportation Coverages</vt:lpstr>
      <vt:lpstr>Inland Marine Transportation Coverage </vt:lpstr>
      <vt:lpstr>Other Inland Marine Coverages</vt:lpstr>
      <vt:lpstr>Inland Marine Policy Example</vt:lpstr>
      <vt:lpstr>Understanding Inland Marine Coverage Overview</vt:lpstr>
      <vt:lpstr>How is Coverage Tailored for Small Businesses</vt:lpstr>
      <vt:lpstr>Insurance for Small Businesses</vt:lpstr>
      <vt:lpstr>Risk Categories Generally Eligible for BOP Coverage</vt:lpstr>
      <vt:lpstr>Businessowners Policies</vt:lpstr>
      <vt:lpstr>Apply BOP Knowledge </vt:lpstr>
      <vt:lpstr>Businesses not eligible for BOP Coverage</vt:lpstr>
      <vt:lpstr>BOP Review</vt:lpstr>
      <vt:lpstr>Exploring the BOP</vt:lpstr>
      <vt:lpstr>What a BOP Covers</vt:lpstr>
      <vt:lpstr>What a BOP Covers</vt:lpstr>
      <vt:lpstr>Some things BOPs Do NOT cover</vt:lpstr>
      <vt:lpstr>Components of a BOP</vt:lpstr>
      <vt:lpstr>Advantages of the BOP</vt:lpstr>
      <vt:lpstr>Review Exploring the BOP</vt:lpstr>
      <vt:lpstr>BOP Property Coverage Scenario </vt:lpstr>
      <vt:lpstr>BOP Property Coverage Scenario </vt:lpstr>
      <vt:lpstr>What is Covered by a BOP?</vt:lpstr>
      <vt:lpstr>Scenario Check Your Understanding</vt:lpstr>
      <vt:lpstr>Exclusions</vt:lpstr>
      <vt:lpstr>What would be covered by Diane’s BOP?</vt:lpstr>
      <vt:lpstr>Calculating the Coverage</vt:lpstr>
      <vt:lpstr>Calculating the Coverage </vt:lpstr>
      <vt:lpstr>Calculating the Coverage </vt:lpstr>
      <vt:lpstr>BOP Coverages Review</vt:lpstr>
      <vt:lpstr>BOP Liability Coverage Scenario</vt:lpstr>
      <vt:lpstr>BOP Liability Coverage Scenario</vt:lpstr>
      <vt:lpstr>BOP Business Liability Coverage</vt:lpstr>
      <vt:lpstr>BOP Business Liability Coverage</vt:lpstr>
      <vt:lpstr>Coverage Extension – Supplementary Payments </vt:lpstr>
      <vt:lpstr>Medical Expenses Coverage</vt:lpstr>
      <vt:lpstr>Coverage Example</vt:lpstr>
      <vt:lpstr>Who is an Insured?</vt:lpstr>
      <vt:lpstr>Who is an Insured?</vt:lpstr>
      <vt:lpstr>Who is an Insured?</vt:lpstr>
      <vt:lpstr>Who is Insured?</vt:lpstr>
      <vt:lpstr>Exclusions</vt:lpstr>
      <vt:lpstr>Best Sleep Motel Example</vt:lpstr>
      <vt:lpstr>BOP Coverage Overview</vt:lpstr>
      <vt:lpstr>How are Key Commercial Insurer Roles Evolving?</vt:lpstr>
      <vt:lpstr>The Impact of Technology</vt:lpstr>
      <vt:lpstr>10 Key Sources of Big Data</vt:lpstr>
      <vt:lpstr>Emerging Technologies that support Risk Selection</vt:lpstr>
      <vt:lpstr>Emerging Technologies that support Risk Selection</vt:lpstr>
      <vt:lpstr>Technologies Influence on Risk Pricing</vt:lpstr>
      <vt:lpstr>Technologies Influence on Risk Pricing</vt:lpstr>
      <vt:lpstr>Technologies Influence on Risk Pricing</vt:lpstr>
      <vt:lpstr>The Rise of Parametric Insurance</vt:lpstr>
      <vt:lpstr>Parametric Policy</vt:lpstr>
      <vt:lpstr>The Evolving Role of the Commercial Underwriter Overview</vt:lpstr>
      <vt:lpstr>The Expanding Role of the Commercial Producer</vt:lpstr>
      <vt:lpstr>The Expanding Role of the Commercial Producer</vt:lpstr>
      <vt:lpstr>ERM provides two distinct benefits for commercial clients</vt:lpstr>
      <vt:lpstr>Adding Value</vt:lpstr>
      <vt:lpstr>Analyzing Supply Chain Risk</vt:lpstr>
      <vt:lpstr>Analyzing Supply Chain Risk</vt:lpstr>
      <vt:lpstr>The ERM Framework</vt:lpstr>
      <vt:lpstr>The ERM Process</vt:lpstr>
      <vt:lpstr>ERM Framework and Process</vt:lpstr>
      <vt:lpstr>ERM Process</vt:lpstr>
      <vt:lpstr>The Expanding Role of the Commercial Producer Overview</vt:lpstr>
      <vt:lpstr>How Data Analytics Is Transforming Commercial Claims</vt:lpstr>
      <vt:lpstr>Claims Data</vt:lpstr>
      <vt:lpstr>Data Analytics can improve</vt:lpstr>
      <vt:lpstr>Improving the Entire Claims Process</vt:lpstr>
      <vt:lpstr>Improving the Entire Claims Process</vt:lpstr>
      <vt:lpstr>Improving Individual Activities in the Claims Process</vt:lpstr>
      <vt:lpstr>Improving Individual Activities in the Claims Process</vt:lpstr>
      <vt:lpstr>Detecting Claims Fraud</vt:lpstr>
      <vt:lpstr>Detecting Claims Fraud</vt:lpstr>
      <vt:lpstr>How Data Analytics Is Transforming Commercial Claims Overview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AINS103 Study Material</dc:title>
  <dc:creator>Brian Foley</dc:creator>
  <cp:lastModifiedBy>Brian Foley</cp:lastModifiedBy>
  <cp:revision>65</cp:revision>
  <dcterms:created xsi:type="dcterms:W3CDTF">2024-02-07T20:07:19Z</dcterms:created>
  <dcterms:modified xsi:type="dcterms:W3CDTF">2024-05-24T21:10:28Z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a7ed875-cb67-40d7-9ea6-a804b08b1148_Enabled">
    <vt:lpwstr>true</vt:lpwstr>
  </property>
  <property fmtid="{D5CDD505-2E9C-101B-9397-08002B2CF9AE}" pid="3" name="MSIP_Label_9a7ed875-cb67-40d7-9ea6-a804b08b1148_SetDate">
    <vt:lpwstr>2024-02-07T20:33:56Z</vt:lpwstr>
  </property>
  <property fmtid="{D5CDD505-2E9C-101B-9397-08002B2CF9AE}" pid="4" name="MSIP_Label_9a7ed875-cb67-40d7-9ea6-a804b08b1148_Method">
    <vt:lpwstr>Privileged</vt:lpwstr>
  </property>
  <property fmtid="{D5CDD505-2E9C-101B-9397-08002B2CF9AE}" pid="5" name="MSIP_Label_9a7ed875-cb67-40d7-9ea6-a804b08b1148_Name">
    <vt:lpwstr>9a7ed875-cb67-40d7-9ea6-a804b08b1148</vt:lpwstr>
  </property>
  <property fmtid="{D5CDD505-2E9C-101B-9397-08002B2CF9AE}" pid="6" name="MSIP_Label_9a7ed875-cb67-40d7-9ea6-a804b08b1148_SiteId">
    <vt:lpwstr>473672ba-cd07-4371-a2ae-788b4c61840e</vt:lpwstr>
  </property>
  <property fmtid="{D5CDD505-2E9C-101B-9397-08002B2CF9AE}" pid="7" name="MSIP_Label_9a7ed875-cb67-40d7-9ea6-a804b08b1148_ActionId">
    <vt:lpwstr>4883d412-5bde-4f09-8b41-66cd0180c9c3</vt:lpwstr>
  </property>
  <property fmtid="{D5CDD505-2E9C-101B-9397-08002B2CF9AE}" pid="8" name="MSIP_Label_9a7ed875-cb67-40d7-9ea6-a804b08b1148_ContentBits">
    <vt:lpwstr>0</vt:lpwstr>
  </property>
</Properties>
</file>