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89"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ian Foley" initials="BF" lastIdx="3" clrIdx="0">
    <p:extLst>
      <p:ext uri="{19B8F6BF-5375-455C-9EA6-DF929625EA0E}">
        <p15:presenceInfo xmlns:p15="http://schemas.microsoft.com/office/powerpoint/2012/main" userId="be6ad769bffea21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0536"/>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63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2" Type="http://schemas.openxmlformats.org/officeDocument/2006/relationships/commentAuthors" Target="commentAuthor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theme" Target="theme/theme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tableStyles" Target="tableStyle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043A1-3671-8954-5267-0817B9C4A4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30B6271-2D32-C735-8B7A-72A35C3D5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4749B4-106F-ADB2-1CD6-63B6CFF4C727}"/>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5" name="Footer Placeholder 4">
            <a:extLst>
              <a:ext uri="{FF2B5EF4-FFF2-40B4-BE49-F238E27FC236}">
                <a16:creationId xmlns:a16="http://schemas.microsoft.com/office/drawing/2014/main" id="{BEDCDA77-233B-84CD-AFCD-298819AB1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17CC5D-7563-5F57-EF57-22149E1596AA}"/>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87347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7B6C9-AC6C-AE41-422B-5863DD7F19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2C19DF-3574-A464-1191-93C41647F4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F57F0-BDB0-BBA6-2BA1-D3A674561E1E}"/>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5" name="Footer Placeholder 4">
            <a:extLst>
              <a:ext uri="{FF2B5EF4-FFF2-40B4-BE49-F238E27FC236}">
                <a16:creationId xmlns:a16="http://schemas.microsoft.com/office/drawing/2014/main" id="{805BA53C-D902-801A-185D-FA54B36947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957F43-5F15-6B67-D66E-096645DEDD97}"/>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411311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FD9464-373E-6857-DAFA-08131998383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B8293D-C507-D580-9BDE-0F3A835391F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7938F5-18AB-1EA1-AC25-6E352F81960B}"/>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5" name="Footer Placeholder 4">
            <a:extLst>
              <a:ext uri="{FF2B5EF4-FFF2-40B4-BE49-F238E27FC236}">
                <a16:creationId xmlns:a16="http://schemas.microsoft.com/office/drawing/2014/main" id="{3DD06BDE-C227-FF29-932A-CA97D0A42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333036-F4DE-82F3-469A-254D183148F8}"/>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83213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984D7-D572-AECC-D96B-326CAE32E5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D7067E-9220-CA44-4962-064A684B8E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BEB295-B563-3602-F621-CCDFAB98C932}"/>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5" name="Footer Placeholder 4">
            <a:extLst>
              <a:ext uri="{FF2B5EF4-FFF2-40B4-BE49-F238E27FC236}">
                <a16:creationId xmlns:a16="http://schemas.microsoft.com/office/drawing/2014/main" id="{50ECCB45-93B5-AB35-0592-22D099AAA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02E43D-C51A-5224-2D67-DA8BF10FDDA1}"/>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966455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3ECF-E556-C1D8-7C55-32339B6CCF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B6F4ACE-C376-6F50-695D-765B9A816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B9DAD3-63A0-6A93-1D56-E6F422AB661F}"/>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5" name="Footer Placeholder 4">
            <a:extLst>
              <a:ext uri="{FF2B5EF4-FFF2-40B4-BE49-F238E27FC236}">
                <a16:creationId xmlns:a16="http://schemas.microsoft.com/office/drawing/2014/main" id="{A12611CA-14B8-23AC-00C9-F8AF831430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C80BC-FFE9-B42F-9E25-9745D3DEE0C5}"/>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41223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1EE40-BD5E-9641-FA44-1F5CF74D3D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7170F-7422-4C2F-57DB-78565B9BE9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98C499-8604-DFE0-6156-34BC29103B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221520-8F4C-25BE-50A6-DDAC68DC6397}"/>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6" name="Footer Placeholder 5">
            <a:extLst>
              <a:ext uri="{FF2B5EF4-FFF2-40B4-BE49-F238E27FC236}">
                <a16:creationId xmlns:a16="http://schemas.microsoft.com/office/drawing/2014/main" id="{5CAAE8FA-6C40-9D07-869E-BB300D8A35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E89044-EADC-374B-18CE-2CD69217EF9E}"/>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57413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5C31B-985C-F455-EB62-7BA8042825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15CDEF-66D3-A36A-0DEB-464C8D1B23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058FA2-B1E2-5C6B-9DEB-D22540E046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75F568-CBA6-56B7-8662-B0E44C1774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2F75B7-5DAD-0ABB-5B08-11299A21F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A1A693-5B36-F091-7D43-9CA31E9FD00F}"/>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8" name="Footer Placeholder 7">
            <a:extLst>
              <a:ext uri="{FF2B5EF4-FFF2-40B4-BE49-F238E27FC236}">
                <a16:creationId xmlns:a16="http://schemas.microsoft.com/office/drawing/2014/main" id="{238CE5DD-6D58-9ADA-1053-4663F48F34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F8F52EB-C908-CB0A-FB62-05BE27530B9F}"/>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4283949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72522-8550-2679-7A71-5AC7222F60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85AB8B-D395-8921-6E4A-6738753E39F6}"/>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4" name="Footer Placeholder 3">
            <a:extLst>
              <a:ext uri="{FF2B5EF4-FFF2-40B4-BE49-F238E27FC236}">
                <a16:creationId xmlns:a16="http://schemas.microsoft.com/office/drawing/2014/main" id="{A1854511-879D-4C5C-C50F-EFE134DD342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D33E0F-1042-E090-06A9-2CBDDF03692F}"/>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413274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FCD262-55E3-314E-1A25-91BB20F06E58}"/>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3" name="Footer Placeholder 2">
            <a:extLst>
              <a:ext uri="{FF2B5EF4-FFF2-40B4-BE49-F238E27FC236}">
                <a16:creationId xmlns:a16="http://schemas.microsoft.com/office/drawing/2014/main" id="{37B134B8-D67B-0685-9B1E-FAB43A8330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844B3C5-8D59-5788-0D5E-ACA091E82BD1}"/>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2108236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2BFC9-CCE1-017C-C3B9-E681158C58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FBA9D4C-ED35-1D7D-C96B-D18349E39B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CA180D-639B-B3DE-66DE-2D4B482A4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418766-D0DB-7015-89D4-82B93FF194D4}"/>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6" name="Footer Placeholder 5">
            <a:extLst>
              <a:ext uri="{FF2B5EF4-FFF2-40B4-BE49-F238E27FC236}">
                <a16:creationId xmlns:a16="http://schemas.microsoft.com/office/drawing/2014/main" id="{CFCB8867-EAE2-1DE8-4F4D-72F1E7FA44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A62229-183F-6A2D-D728-22A2A56ECCC4}"/>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813881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DE27E-507A-CDEF-71BF-FDAE248D1A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C27E2D-AE25-5BF8-75B2-E9C80C00F0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9F15A2-3DA2-32A9-1EB0-0EBBB93B4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126F7E-0D96-586D-9ABF-354CA2050E5D}"/>
              </a:ext>
            </a:extLst>
          </p:cNvPr>
          <p:cNvSpPr>
            <a:spLocks noGrp="1"/>
          </p:cNvSpPr>
          <p:nvPr>
            <p:ph type="dt" sz="half" idx="10"/>
          </p:nvPr>
        </p:nvSpPr>
        <p:spPr/>
        <p:txBody>
          <a:bodyPr/>
          <a:lstStyle/>
          <a:p>
            <a:fld id="{E95E270B-7CB9-419E-A198-FC0BED90FCD5}" type="datetimeFigureOut">
              <a:rPr lang="en-US" smtClean="0"/>
              <a:t>5/19/2024</a:t>
            </a:fld>
            <a:endParaRPr lang="en-US"/>
          </a:p>
        </p:txBody>
      </p:sp>
      <p:sp>
        <p:nvSpPr>
          <p:cNvPr id="6" name="Footer Placeholder 5">
            <a:extLst>
              <a:ext uri="{FF2B5EF4-FFF2-40B4-BE49-F238E27FC236}">
                <a16:creationId xmlns:a16="http://schemas.microsoft.com/office/drawing/2014/main" id="{3091972C-85E5-411C-E265-E4A2EECD66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8FE491-D2F0-8DC9-0F9B-BB3C96A94792}"/>
              </a:ext>
            </a:extLst>
          </p:cNvPr>
          <p:cNvSpPr>
            <a:spLocks noGrp="1"/>
          </p:cNvSpPr>
          <p:nvPr>
            <p:ph type="sldNum" sz="quarter" idx="12"/>
          </p:nvPr>
        </p:nvSpPr>
        <p:spPr/>
        <p:txBody>
          <a:bodyPr/>
          <a:lstStyle/>
          <a:p>
            <a:fld id="{89599196-E45E-4649-B498-0AD07C319493}" type="slidenum">
              <a:rPr lang="en-US" smtClean="0"/>
              <a:t>‹#›</a:t>
            </a:fld>
            <a:endParaRPr lang="en-US"/>
          </a:p>
        </p:txBody>
      </p:sp>
    </p:spTree>
    <p:extLst>
      <p:ext uri="{BB962C8B-B14F-4D97-AF65-F5344CB8AC3E}">
        <p14:creationId xmlns:p14="http://schemas.microsoft.com/office/powerpoint/2010/main" val="3663081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C9392-4C38-5303-8568-F756FA6F0D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A0E223-52BB-C8E9-9748-0C2B3FD6DE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DD8233-DE1A-87DD-DF01-6DEF159986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E270B-7CB9-419E-A198-FC0BED90FCD5}" type="datetimeFigureOut">
              <a:rPr lang="en-US" smtClean="0"/>
              <a:t>5/19/2024</a:t>
            </a:fld>
            <a:endParaRPr lang="en-US"/>
          </a:p>
        </p:txBody>
      </p:sp>
      <p:sp>
        <p:nvSpPr>
          <p:cNvPr id="5" name="Footer Placeholder 4">
            <a:extLst>
              <a:ext uri="{FF2B5EF4-FFF2-40B4-BE49-F238E27FC236}">
                <a16:creationId xmlns:a16="http://schemas.microsoft.com/office/drawing/2014/main" id="{54952983-DB5F-87B5-FCF6-9D2CE0513F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CE35B3-DEEB-BF66-14ED-E078D8B5BC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599196-E45E-4649-B498-0AD07C319493}" type="slidenum">
              <a:rPr lang="en-US" smtClean="0"/>
              <a:t>‹#›</a:t>
            </a:fld>
            <a:endParaRPr lang="en-US"/>
          </a:p>
        </p:txBody>
      </p:sp>
    </p:spTree>
    <p:extLst>
      <p:ext uri="{BB962C8B-B14F-4D97-AF65-F5344CB8AC3E}">
        <p14:creationId xmlns:p14="http://schemas.microsoft.com/office/powerpoint/2010/main" val="211180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50DB3-AF75-AED3-1105-D783CA0151C3}"/>
              </a:ext>
            </a:extLst>
          </p:cNvPr>
          <p:cNvSpPr>
            <a:spLocks noGrp="1"/>
          </p:cNvSpPr>
          <p:nvPr>
            <p:ph type="title"/>
          </p:nvPr>
        </p:nvSpPr>
        <p:spPr/>
        <p:txBody>
          <a:bodyPr>
            <a:normAutofit/>
          </a:bodyPr>
          <a:lstStyle/>
          <a:p>
            <a:r>
              <a:rPr lang="en-US" sz="6000" b="1" dirty="0"/>
              <a:t>AINS 101 Study Material </a:t>
            </a:r>
          </a:p>
        </p:txBody>
      </p:sp>
      <p:sp>
        <p:nvSpPr>
          <p:cNvPr id="3" name="Content Placeholder 2">
            <a:extLst>
              <a:ext uri="{FF2B5EF4-FFF2-40B4-BE49-F238E27FC236}">
                <a16:creationId xmlns:a16="http://schemas.microsoft.com/office/drawing/2014/main" id="{2AD6F702-C5EE-757A-2F82-3FB75D283522}"/>
              </a:ext>
            </a:extLst>
          </p:cNvPr>
          <p:cNvSpPr>
            <a:spLocks noGrp="1"/>
          </p:cNvSpPr>
          <p:nvPr>
            <p:ph idx="1"/>
          </p:nvPr>
        </p:nvSpPr>
        <p:spPr/>
        <p:txBody>
          <a:bodyPr/>
          <a:lstStyle/>
          <a:p>
            <a:pPr marL="0" indent="0">
              <a:buNone/>
            </a:pPr>
            <a:r>
              <a:rPr lang="en-US" b="1" dirty="0"/>
              <a:t>Increasing Your Insurance IQ</a:t>
            </a:r>
          </a:p>
        </p:txBody>
      </p:sp>
    </p:spTree>
    <p:extLst>
      <p:ext uri="{BB962C8B-B14F-4D97-AF65-F5344CB8AC3E}">
        <p14:creationId xmlns:p14="http://schemas.microsoft.com/office/powerpoint/2010/main" val="3393239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389E9-22B3-0E23-3B6F-C2DC1EC472AC}"/>
              </a:ext>
            </a:extLst>
          </p:cNvPr>
          <p:cNvSpPr>
            <a:spLocks noGrp="1"/>
          </p:cNvSpPr>
          <p:nvPr>
            <p:ph type="title"/>
          </p:nvPr>
        </p:nvSpPr>
        <p:spPr/>
        <p:txBody>
          <a:bodyPr/>
          <a:lstStyle/>
          <a:p>
            <a:r>
              <a:rPr lang="en-US" b="1" dirty="0"/>
              <a:t>Benefits of Insurance- </a:t>
            </a:r>
            <a:br>
              <a:rPr lang="en-US" b="1" dirty="0"/>
            </a:br>
            <a:r>
              <a:rPr lang="en-US" b="1" dirty="0"/>
              <a:t>Comply with Legal Requirements</a:t>
            </a:r>
          </a:p>
        </p:txBody>
      </p:sp>
      <p:sp>
        <p:nvSpPr>
          <p:cNvPr id="3" name="Content Placeholder 2">
            <a:extLst>
              <a:ext uri="{FF2B5EF4-FFF2-40B4-BE49-F238E27FC236}">
                <a16:creationId xmlns:a16="http://schemas.microsoft.com/office/drawing/2014/main" id="{B01BAA01-1E19-9033-D460-75DD27B9D06F}"/>
              </a:ext>
            </a:extLst>
          </p:cNvPr>
          <p:cNvSpPr>
            <a:spLocks noGrp="1"/>
          </p:cNvSpPr>
          <p:nvPr>
            <p:ph idx="1"/>
          </p:nvPr>
        </p:nvSpPr>
        <p:spPr/>
        <p:txBody>
          <a:bodyPr/>
          <a:lstStyle/>
          <a:p>
            <a:r>
              <a:rPr lang="en-US" dirty="0"/>
              <a:t>For Example, workers compensation insurance &amp; personal auto insurance meet state legal requirements </a:t>
            </a:r>
          </a:p>
        </p:txBody>
      </p:sp>
    </p:spTree>
    <p:extLst>
      <p:ext uri="{BB962C8B-B14F-4D97-AF65-F5344CB8AC3E}">
        <p14:creationId xmlns:p14="http://schemas.microsoft.com/office/powerpoint/2010/main" val="415551163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DD4BB-8ECE-67CB-CABF-032783D9414C}"/>
              </a:ext>
            </a:extLst>
          </p:cNvPr>
          <p:cNvSpPr>
            <a:spLocks noGrp="1"/>
          </p:cNvSpPr>
          <p:nvPr>
            <p:ph type="title"/>
          </p:nvPr>
        </p:nvSpPr>
        <p:spPr/>
        <p:txBody>
          <a:bodyPr/>
          <a:lstStyle/>
          <a:p>
            <a:r>
              <a:rPr lang="en-US" b="1" dirty="0"/>
              <a:t>Claims Department Hierarchy</a:t>
            </a:r>
          </a:p>
        </p:txBody>
      </p:sp>
      <p:sp>
        <p:nvSpPr>
          <p:cNvPr id="3" name="Content Placeholder 2">
            <a:extLst>
              <a:ext uri="{FF2B5EF4-FFF2-40B4-BE49-F238E27FC236}">
                <a16:creationId xmlns:a16="http://schemas.microsoft.com/office/drawing/2014/main" id="{C90F32AE-4299-1829-3516-5C629E7EFF07}"/>
              </a:ext>
            </a:extLst>
          </p:cNvPr>
          <p:cNvSpPr>
            <a:spLocks noGrp="1"/>
          </p:cNvSpPr>
          <p:nvPr>
            <p:ph idx="1"/>
          </p:nvPr>
        </p:nvSpPr>
        <p:spPr/>
        <p:txBody>
          <a:bodyPr/>
          <a:lstStyle/>
          <a:p>
            <a:r>
              <a:rPr lang="en-US" dirty="0"/>
              <a:t>Claims VP – Supervises 1 or more assistant VPs or claims managers</a:t>
            </a:r>
          </a:p>
          <a:p>
            <a:r>
              <a:rPr lang="en-US" dirty="0"/>
              <a:t>Claims Manager – Directs and Supervises some activities </a:t>
            </a:r>
            <a:br>
              <a:rPr lang="en-US" dirty="0"/>
            </a:br>
            <a:br>
              <a:rPr lang="en-US" dirty="0"/>
            </a:br>
            <a:endParaRPr lang="en-US" dirty="0"/>
          </a:p>
          <a:p>
            <a:r>
              <a:rPr lang="en-US" dirty="0"/>
              <a:t>May be assigned to specific types of insurance (Workers Compensations, Auto Insurance)</a:t>
            </a:r>
          </a:p>
          <a:p>
            <a:r>
              <a:rPr lang="en-US" dirty="0"/>
              <a:t>Setting goals for closing claims</a:t>
            </a:r>
          </a:p>
          <a:p>
            <a:r>
              <a:rPr lang="en-US" dirty="0"/>
              <a:t>Developing the professional skills of their staff</a:t>
            </a:r>
          </a:p>
          <a:p>
            <a:r>
              <a:rPr lang="en-US" dirty="0"/>
              <a:t>Establishing the claims procedures for the department </a:t>
            </a:r>
          </a:p>
        </p:txBody>
      </p:sp>
    </p:spTree>
    <p:extLst>
      <p:ext uri="{BB962C8B-B14F-4D97-AF65-F5344CB8AC3E}">
        <p14:creationId xmlns:p14="http://schemas.microsoft.com/office/powerpoint/2010/main" val="126552197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EEC58-B17A-396A-040D-7B7C259AECB0}"/>
              </a:ext>
            </a:extLst>
          </p:cNvPr>
          <p:cNvSpPr>
            <a:spLocks noGrp="1"/>
          </p:cNvSpPr>
          <p:nvPr>
            <p:ph type="title"/>
          </p:nvPr>
        </p:nvSpPr>
        <p:spPr/>
        <p:txBody>
          <a:bodyPr/>
          <a:lstStyle/>
          <a:p>
            <a:r>
              <a:rPr lang="en-US" b="1" dirty="0"/>
              <a:t>Claims Department Hierarchy </a:t>
            </a:r>
          </a:p>
        </p:txBody>
      </p:sp>
      <p:sp>
        <p:nvSpPr>
          <p:cNvPr id="3" name="Content Placeholder 2">
            <a:extLst>
              <a:ext uri="{FF2B5EF4-FFF2-40B4-BE49-F238E27FC236}">
                <a16:creationId xmlns:a16="http://schemas.microsoft.com/office/drawing/2014/main" id="{153647B5-88FE-F4C7-DBF9-95E2047A91B4}"/>
              </a:ext>
            </a:extLst>
          </p:cNvPr>
          <p:cNvSpPr>
            <a:spLocks noGrp="1"/>
          </p:cNvSpPr>
          <p:nvPr>
            <p:ph idx="1"/>
          </p:nvPr>
        </p:nvSpPr>
        <p:spPr/>
        <p:txBody>
          <a:bodyPr/>
          <a:lstStyle/>
          <a:p>
            <a:r>
              <a:rPr lang="en-US" dirty="0"/>
              <a:t>Departments may be divided line of business unit, Geographic location, </a:t>
            </a:r>
            <a:r>
              <a:rPr lang="en-US" dirty="0" err="1"/>
              <a:t>ect</a:t>
            </a:r>
            <a:r>
              <a:rPr lang="en-US" dirty="0"/>
              <a:t>.</a:t>
            </a:r>
          </a:p>
          <a:p>
            <a:r>
              <a:rPr lang="en-US" dirty="0"/>
              <a:t>Claims supervisors assist the managers</a:t>
            </a:r>
          </a:p>
          <a:p>
            <a:r>
              <a:rPr lang="en-US" dirty="0"/>
              <a:t>Review claim files to ensure they are being handled correctly and consistently and help determine strategies around the business and staff development </a:t>
            </a:r>
          </a:p>
        </p:txBody>
      </p:sp>
    </p:spTree>
    <p:extLst>
      <p:ext uri="{BB962C8B-B14F-4D97-AF65-F5344CB8AC3E}">
        <p14:creationId xmlns:p14="http://schemas.microsoft.com/office/powerpoint/2010/main" val="259480670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3AF09-CC3C-4D2C-5A58-CA56207E2B77}"/>
              </a:ext>
            </a:extLst>
          </p:cNvPr>
          <p:cNvSpPr>
            <a:spLocks noGrp="1"/>
          </p:cNvSpPr>
          <p:nvPr>
            <p:ph type="title"/>
          </p:nvPr>
        </p:nvSpPr>
        <p:spPr/>
        <p:txBody>
          <a:bodyPr/>
          <a:lstStyle/>
          <a:p>
            <a:r>
              <a:rPr lang="en-US" b="1" dirty="0"/>
              <a:t>Claims Representative </a:t>
            </a:r>
          </a:p>
        </p:txBody>
      </p:sp>
      <p:sp>
        <p:nvSpPr>
          <p:cNvPr id="3" name="Content Placeholder 2">
            <a:extLst>
              <a:ext uri="{FF2B5EF4-FFF2-40B4-BE49-F238E27FC236}">
                <a16:creationId xmlns:a16="http://schemas.microsoft.com/office/drawing/2014/main" id="{FFE36CC5-8D22-F395-0D44-FCB5B3530E54}"/>
              </a:ext>
            </a:extLst>
          </p:cNvPr>
          <p:cNvSpPr>
            <a:spLocks noGrp="1"/>
          </p:cNvSpPr>
          <p:nvPr>
            <p:ph idx="1"/>
          </p:nvPr>
        </p:nvSpPr>
        <p:spPr/>
        <p:txBody>
          <a:bodyPr>
            <a:normAutofit lnSpcReduction="10000"/>
          </a:bodyPr>
          <a:lstStyle/>
          <a:p>
            <a:r>
              <a:rPr lang="en-US" dirty="0"/>
              <a:t>Handle claims themselves</a:t>
            </a:r>
          </a:p>
          <a:p>
            <a:r>
              <a:rPr lang="en-US" b="1" dirty="0"/>
              <a:t>Telephone Claim Representative- </a:t>
            </a:r>
            <a:r>
              <a:rPr lang="en-US" dirty="0"/>
              <a:t>Evaluate claims based on telephone interviews and correspondence </a:t>
            </a:r>
          </a:p>
          <a:p>
            <a:r>
              <a:rPr lang="en-US" b="1" dirty="0"/>
              <a:t>Field Claims Representative- </a:t>
            </a:r>
            <a:r>
              <a:rPr lang="en-US" dirty="0"/>
              <a:t>Work outside of the office, generally handling claims that require the scene of the loss to be investigated, and holding in person meetings within insured’s, claimants, lawyers and anyone involved with the claim</a:t>
            </a:r>
          </a:p>
          <a:p>
            <a:r>
              <a:rPr lang="en-US" b="1" dirty="0"/>
              <a:t>Specialized Claim Representatives- </a:t>
            </a:r>
            <a:r>
              <a:rPr lang="en-US" dirty="0"/>
              <a:t>Usually found in larger organizations, where they develop a particular set of skills &amp; specialize in either one line of business such as auto, homeowners or a particular state</a:t>
            </a:r>
          </a:p>
        </p:txBody>
      </p:sp>
    </p:spTree>
    <p:extLst>
      <p:ext uri="{BB962C8B-B14F-4D97-AF65-F5344CB8AC3E}">
        <p14:creationId xmlns:p14="http://schemas.microsoft.com/office/powerpoint/2010/main" val="14536996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CC1CF-B968-F4F5-7D6A-A6195B498B12}"/>
              </a:ext>
            </a:extLst>
          </p:cNvPr>
          <p:cNvSpPr>
            <a:spLocks noGrp="1"/>
          </p:cNvSpPr>
          <p:nvPr>
            <p:ph type="title"/>
          </p:nvPr>
        </p:nvSpPr>
        <p:spPr/>
        <p:txBody>
          <a:bodyPr/>
          <a:lstStyle/>
          <a:p>
            <a:r>
              <a:rPr lang="en-US" b="1" dirty="0"/>
              <a:t>Claims Hierarchy</a:t>
            </a:r>
          </a:p>
        </p:txBody>
      </p:sp>
      <p:sp>
        <p:nvSpPr>
          <p:cNvPr id="3" name="Content Placeholder 2">
            <a:extLst>
              <a:ext uri="{FF2B5EF4-FFF2-40B4-BE49-F238E27FC236}">
                <a16:creationId xmlns:a16="http://schemas.microsoft.com/office/drawing/2014/main" id="{AA261948-5C2B-9C60-C733-4BD3D09018C1}"/>
              </a:ext>
            </a:extLst>
          </p:cNvPr>
          <p:cNvSpPr>
            <a:spLocks noGrp="1"/>
          </p:cNvSpPr>
          <p:nvPr>
            <p:ph idx="1"/>
          </p:nvPr>
        </p:nvSpPr>
        <p:spPr/>
        <p:txBody>
          <a:bodyPr/>
          <a:lstStyle/>
          <a:p>
            <a:r>
              <a:rPr lang="en-US" dirty="0"/>
              <a:t>Claims Manger</a:t>
            </a:r>
          </a:p>
          <a:p>
            <a:r>
              <a:rPr lang="en-US" dirty="0"/>
              <a:t>Claim Supervisors</a:t>
            </a:r>
          </a:p>
          <a:p>
            <a:r>
              <a:rPr lang="en-US" dirty="0"/>
              <a:t>Claim Representative</a:t>
            </a:r>
            <a:br>
              <a:rPr lang="en-US" dirty="0"/>
            </a:br>
            <a:br>
              <a:rPr lang="en-US" dirty="0"/>
            </a:br>
            <a:endParaRPr lang="en-US" dirty="0"/>
          </a:p>
          <a:p>
            <a:r>
              <a:rPr lang="en-US" dirty="0"/>
              <a:t>Lots of interdepartmental cooperation </a:t>
            </a:r>
          </a:p>
        </p:txBody>
      </p:sp>
    </p:spTree>
    <p:extLst>
      <p:ext uri="{BB962C8B-B14F-4D97-AF65-F5344CB8AC3E}">
        <p14:creationId xmlns:p14="http://schemas.microsoft.com/office/powerpoint/2010/main" val="19369961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36226-C543-8893-10A3-31CC405AE2E4}"/>
              </a:ext>
            </a:extLst>
          </p:cNvPr>
          <p:cNvSpPr>
            <a:spLocks noGrp="1"/>
          </p:cNvSpPr>
          <p:nvPr>
            <p:ph type="title"/>
          </p:nvPr>
        </p:nvSpPr>
        <p:spPr/>
        <p:txBody>
          <a:bodyPr/>
          <a:lstStyle/>
          <a:p>
            <a:r>
              <a:rPr lang="en-US" b="1" dirty="0"/>
              <a:t>How Departments Help One Another (Claims)</a:t>
            </a:r>
          </a:p>
        </p:txBody>
      </p:sp>
      <p:sp>
        <p:nvSpPr>
          <p:cNvPr id="3" name="Content Placeholder 2">
            <a:extLst>
              <a:ext uri="{FF2B5EF4-FFF2-40B4-BE49-F238E27FC236}">
                <a16:creationId xmlns:a16="http://schemas.microsoft.com/office/drawing/2014/main" id="{FF6BB93B-BDDB-9437-9D1C-1BC490F3B3C8}"/>
              </a:ext>
            </a:extLst>
          </p:cNvPr>
          <p:cNvSpPr>
            <a:spLocks noGrp="1"/>
          </p:cNvSpPr>
          <p:nvPr>
            <p:ph idx="1"/>
          </p:nvPr>
        </p:nvSpPr>
        <p:spPr/>
        <p:txBody>
          <a:bodyPr/>
          <a:lstStyle/>
          <a:p>
            <a:r>
              <a:rPr lang="en-US" b="1" dirty="0"/>
              <a:t>Premium Auditing </a:t>
            </a:r>
            <a:r>
              <a:rPr lang="en-US" dirty="0"/>
              <a:t>– Claims information can benefit an auditor by verifying employment classification factors that are important to the claims function</a:t>
            </a:r>
          </a:p>
        </p:txBody>
      </p:sp>
    </p:spTree>
    <p:extLst>
      <p:ext uri="{BB962C8B-B14F-4D97-AF65-F5344CB8AC3E}">
        <p14:creationId xmlns:p14="http://schemas.microsoft.com/office/powerpoint/2010/main" val="34452901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519E8-4ED8-0A0A-E16C-630EF020A48C}"/>
              </a:ext>
            </a:extLst>
          </p:cNvPr>
          <p:cNvSpPr>
            <a:spLocks noGrp="1"/>
          </p:cNvSpPr>
          <p:nvPr>
            <p:ph type="title"/>
          </p:nvPr>
        </p:nvSpPr>
        <p:spPr/>
        <p:txBody>
          <a:bodyPr/>
          <a:lstStyle/>
          <a:p>
            <a:r>
              <a:rPr lang="en-US" b="1" dirty="0"/>
              <a:t>How Departments Help One Another (Claims)</a:t>
            </a:r>
          </a:p>
        </p:txBody>
      </p:sp>
      <p:sp>
        <p:nvSpPr>
          <p:cNvPr id="3" name="Content Placeholder 2">
            <a:extLst>
              <a:ext uri="{FF2B5EF4-FFF2-40B4-BE49-F238E27FC236}">
                <a16:creationId xmlns:a16="http://schemas.microsoft.com/office/drawing/2014/main" id="{A7B7FCFE-627D-6495-9782-5FF994105974}"/>
              </a:ext>
            </a:extLst>
          </p:cNvPr>
          <p:cNvSpPr>
            <a:spLocks noGrp="1"/>
          </p:cNvSpPr>
          <p:nvPr>
            <p:ph idx="1"/>
          </p:nvPr>
        </p:nvSpPr>
        <p:spPr/>
        <p:txBody>
          <a:bodyPr/>
          <a:lstStyle/>
          <a:p>
            <a:r>
              <a:rPr lang="en-US" b="1" dirty="0"/>
              <a:t>Underwriting</a:t>
            </a:r>
            <a:r>
              <a:rPr lang="en-US" dirty="0"/>
              <a:t> – Claims personnel help underwriters by ensuring that claims are paid fairly and according to the policy</a:t>
            </a:r>
          </a:p>
          <a:p>
            <a:r>
              <a:rPr lang="en-US" dirty="0"/>
              <a:t>Proper, consistent and efficient claims handling enables underwriters to evaluate, select and appropriately price loss exposures</a:t>
            </a:r>
          </a:p>
          <a:p>
            <a:pPr marL="0" indent="0">
              <a:buNone/>
            </a:pPr>
            <a:endParaRPr lang="en-US" dirty="0"/>
          </a:p>
        </p:txBody>
      </p:sp>
    </p:spTree>
    <p:extLst>
      <p:ext uri="{BB962C8B-B14F-4D97-AF65-F5344CB8AC3E}">
        <p14:creationId xmlns:p14="http://schemas.microsoft.com/office/powerpoint/2010/main" val="246736833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930DA-D1F0-04E4-27C9-A067BCFEC611}"/>
              </a:ext>
            </a:extLst>
          </p:cNvPr>
          <p:cNvSpPr>
            <a:spLocks noGrp="1"/>
          </p:cNvSpPr>
          <p:nvPr>
            <p:ph type="title"/>
          </p:nvPr>
        </p:nvSpPr>
        <p:spPr/>
        <p:txBody>
          <a:bodyPr/>
          <a:lstStyle/>
          <a:p>
            <a:r>
              <a:rPr lang="en-US" b="1" dirty="0"/>
              <a:t>How Departments Help One Another (Claims)</a:t>
            </a:r>
          </a:p>
        </p:txBody>
      </p:sp>
      <p:sp>
        <p:nvSpPr>
          <p:cNvPr id="3" name="Content Placeholder 2">
            <a:extLst>
              <a:ext uri="{FF2B5EF4-FFF2-40B4-BE49-F238E27FC236}">
                <a16:creationId xmlns:a16="http://schemas.microsoft.com/office/drawing/2014/main" id="{D724D1D7-60C9-78F7-DEFE-82F2A4752224}"/>
              </a:ext>
            </a:extLst>
          </p:cNvPr>
          <p:cNvSpPr>
            <a:spLocks noGrp="1"/>
          </p:cNvSpPr>
          <p:nvPr>
            <p:ph idx="1"/>
          </p:nvPr>
        </p:nvSpPr>
        <p:spPr/>
        <p:txBody>
          <a:bodyPr/>
          <a:lstStyle/>
          <a:p>
            <a:r>
              <a:rPr lang="en-US" b="1" dirty="0"/>
              <a:t>Marketing </a:t>
            </a:r>
            <a:r>
              <a:rPr lang="en-US" dirty="0"/>
              <a:t>– The claims department provides the marketing department with information about customer satisfaction, timeliness of settlements and other variables that help market insurance products</a:t>
            </a:r>
          </a:p>
          <a:p>
            <a:r>
              <a:rPr lang="en-US" dirty="0"/>
              <a:t>Marketing personnel recognize that the other services the insurer performs for the insured are forgotten quickly if the insurer fails to perform well after a loss occurs</a:t>
            </a:r>
          </a:p>
        </p:txBody>
      </p:sp>
    </p:spTree>
    <p:extLst>
      <p:ext uri="{BB962C8B-B14F-4D97-AF65-F5344CB8AC3E}">
        <p14:creationId xmlns:p14="http://schemas.microsoft.com/office/powerpoint/2010/main" val="407957851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5325D-8E5A-5B50-4227-F38E26999EE1}"/>
              </a:ext>
            </a:extLst>
          </p:cNvPr>
          <p:cNvSpPr>
            <a:spLocks noGrp="1"/>
          </p:cNvSpPr>
          <p:nvPr>
            <p:ph type="title"/>
          </p:nvPr>
        </p:nvSpPr>
        <p:spPr/>
        <p:txBody>
          <a:bodyPr/>
          <a:lstStyle/>
          <a:p>
            <a:r>
              <a:rPr kumimoji="0" lang="en-US" sz="4400" b="1" i="0" u="none" strike="noStrike" kern="1200" cap="none" spc="0" normalizeH="0" baseline="0" noProof="0" dirty="0">
                <a:ln>
                  <a:noFill/>
                </a:ln>
                <a:solidFill>
                  <a:prstClr val="black"/>
                </a:solidFill>
                <a:effectLst/>
                <a:uLnTx/>
                <a:uFillTx/>
                <a:latin typeface="Calibri Light" panose="020F0302020204030204"/>
                <a:ea typeface="+mj-ea"/>
                <a:cs typeface="+mj-cs"/>
              </a:rPr>
              <a:t>How Departments Help One Another (Claims)</a:t>
            </a:r>
            <a:endParaRPr lang="en-US" dirty="0"/>
          </a:p>
        </p:txBody>
      </p:sp>
      <p:sp>
        <p:nvSpPr>
          <p:cNvPr id="3" name="Content Placeholder 2">
            <a:extLst>
              <a:ext uri="{FF2B5EF4-FFF2-40B4-BE49-F238E27FC236}">
                <a16:creationId xmlns:a16="http://schemas.microsoft.com/office/drawing/2014/main" id="{A443D0AB-54D4-4894-E21A-241C91BD8C7E}"/>
              </a:ext>
            </a:extLst>
          </p:cNvPr>
          <p:cNvSpPr>
            <a:spLocks noGrp="1"/>
          </p:cNvSpPr>
          <p:nvPr>
            <p:ph idx="1"/>
          </p:nvPr>
        </p:nvSpPr>
        <p:spPr/>
        <p:txBody>
          <a:bodyPr/>
          <a:lstStyle/>
          <a:p>
            <a:r>
              <a:rPr lang="en-US" b="1" dirty="0"/>
              <a:t>Risk Control </a:t>
            </a:r>
            <a:r>
              <a:rPr lang="en-US" dirty="0"/>
              <a:t>– The risk control department needs claims experience information to direct resources and efforts to crucial areas of an insured’s operation</a:t>
            </a:r>
          </a:p>
          <a:p>
            <a:r>
              <a:rPr lang="en-US" dirty="0"/>
              <a:t>The claims department relies on risk control for data that can support the loss adjusting process</a:t>
            </a:r>
          </a:p>
          <a:p>
            <a:r>
              <a:rPr lang="en-US" dirty="0"/>
              <a:t>The risk control department can provide standards, technical advice, laboratory analyses, and other assistance to the claims department when investigating and settling claims </a:t>
            </a:r>
          </a:p>
        </p:txBody>
      </p:sp>
    </p:spTree>
    <p:extLst>
      <p:ext uri="{BB962C8B-B14F-4D97-AF65-F5344CB8AC3E}">
        <p14:creationId xmlns:p14="http://schemas.microsoft.com/office/powerpoint/2010/main" val="37378262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D49B6-6352-A2DD-BC0E-C0712385F0F6}"/>
              </a:ext>
            </a:extLst>
          </p:cNvPr>
          <p:cNvSpPr>
            <a:spLocks noGrp="1"/>
          </p:cNvSpPr>
          <p:nvPr>
            <p:ph type="title"/>
          </p:nvPr>
        </p:nvSpPr>
        <p:spPr/>
        <p:txBody>
          <a:bodyPr/>
          <a:lstStyle/>
          <a:p>
            <a:r>
              <a:rPr lang="en-US" b="1" dirty="0"/>
              <a:t>Claim Process</a:t>
            </a:r>
          </a:p>
        </p:txBody>
      </p:sp>
      <p:sp>
        <p:nvSpPr>
          <p:cNvPr id="3" name="Content Placeholder 2">
            <a:extLst>
              <a:ext uri="{FF2B5EF4-FFF2-40B4-BE49-F238E27FC236}">
                <a16:creationId xmlns:a16="http://schemas.microsoft.com/office/drawing/2014/main" id="{C2183FD7-DBB2-1974-B694-CB871886B561}"/>
              </a:ext>
            </a:extLst>
          </p:cNvPr>
          <p:cNvSpPr>
            <a:spLocks noGrp="1"/>
          </p:cNvSpPr>
          <p:nvPr>
            <p:ph idx="1"/>
          </p:nvPr>
        </p:nvSpPr>
        <p:spPr/>
        <p:txBody>
          <a:bodyPr/>
          <a:lstStyle/>
          <a:p>
            <a:r>
              <a:rPr lang="en-US" dirty="0"/>
              <a:t>1.) Acknowledging a Claim </a:t>
            </a:r>
          </a:p>
          <a:p>
            <a:r>
              <a:rPr lang="en-US" dirty="0"/>
              <a:t>2.) Identifying the Policy</a:t>
            </a:r>
          </a:p>
          <a:p>
            <a:r>
              <a:rPr lang="en-US" dirty="0"/>
              <a:t>3.) Contacting the Insured</a:t>
            </a:r>
          </a:p>
          <a:p>
            <a:r>
              <a:rPr lang="en-US" dirty="0"/>
              <a:t>4.) Investigating and documenting the claim</a:t>
            </a:r>
          </a:p>
          <a:p>
            <a:r>
              <a:rPr lang="en-US" dirty="0"/>
              <a:t>5.) Determining case of loss and loss amount</a:t>
            </a:r>
          </a:p>
          <a:p>
            <a:r>
              <a:rPr lang="en-US" dirty="0"/>
              <a:t>6.) Concluding the claim</a:t>
            </a:r>
          </a:p>
        </p:txBody>
      </p:sp>
    </p:spTree>
    <p:extLst>
      <p:ext uri="{BB962C8B-B14F-4D97-AF65-F5344CB8AC3E}">
        <p14:creationId xmlns:p14="http://schemas.microsoft.com/office/powerpoint/2010/main" val="306217415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6029-40FF-36B9-DF64-249992EC9D91}"/>
              </a:ext>
            </a:extLst>
          </p:cNvPr>
          <p:cNvSpPr>
            <a:spLocks noGrp="1"/>
          </p:cNvSpPr>
          <p:nvPr>
            <p:ph type="title"/>
          </p:nvPr>
        </p:nvSpPr>
        <p:spPr/>
        <p:txBody>
          <a:bodyPr/>
          <a:lstStyle/>
          <a:p>
            <a:r>
              <a:rPr lang="en-US" b="1" dirty="0"/>
              <a:t>Finding Policies by…</a:t>
            </a:r>
          </a:p>
        </p:txBody>
      </p:sp>
      <p:sp>
        <p:nvSpPr>
          <p:cNvPr id="3" name="Content Placeholder 2">
            <a:extLst>
              <a:ext uri="{FF2B5EF4-FFF2-40B4-BE49-F238E27FC236}">
                <a16:creationId xmlns:a16="http://schemas.microsoft.com/office/drawing/2014/main" id="{C0F7F0ED-F405-BDC1-DA8C-47FC987BC745}"/>
              </a:ext>
            </a:extLst>
          </p:cNvPr>
          <p:cNvSpPr>
            <a:spLocks noGrp="1"/>
          </p:cNvSpPr>
          <p:nvPr>
            <p:ph idx="1"/>
          </p:nvPr>
        </p:nvSpPr>
        <p:spPr/>
        <p:txBody>
          <a:bodyPr/>
          <a:lstStyle/>
          <a:p>
            <a:r>
              <a:rPr lang="en-US" dirty="0"/>
              <a:t>Policies can be found in data bases by…</a:t>
            </a:r>
          </a:p>
          <a:p>
            <a:r>
              <a:rPr lang="en-US" dirty="0"/>
              <a:t>Policy #</a:t>
            </a:r>
          </a:p>
          <a:p>
            <a:r>
              <a:rPr lang="en-US" dirty="0"/>
              <a:t>Effective Date</a:t>
            </a:r>
          </a:p>
          <a:p>
            <a:r>
              <a:rPr lang="en-US" dirty="0"/>
              <a:t>Insured’s info</a:t>
            </a:r>
          </a:p>
        </p:txBody>
      </p:sp>
    </p:spTree>
    <p:extLst>
      <p:ext uri="{BB962C8B-B14F-4D97-AF65-F5344CB8AC3E}">
        <p14:creationId xmlns:p14="http://schemas.microsoft.com/office/powerpoint/2010/main" val="1652674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96BA0-E698-FDA9-5FC9-EC7AE7988226}"/>
              </a:ext>
            </a:extLst>
          </p:cNvPr>
          <p:cNvSpPr>
            <a:spLocks noGrp="1"/>
          </p:cNvSpPr>
          <p:nvPr>
            <p:ph type="title"/>
          </p:nvPr>
        </p:nvSpPr>
        <p:spPr/>
        <p:txBody>
          <a:bodyPr/>
          <a:lstStyle/>
          <a:p>
            <a:r>
              <a:rPr lang="en-US" b="1" dirty="0"/>
              <a:t>Benefits of Insurance- </a:t>
            </a:r>
            <a:br>
              <a:rPr lang="en-US" b="1" dirty="0"/>
            </a:br>
            <a:r>
              <a:rPr lang="en-US" b="1" dirty="0"/>
              <a:t>Promote Risk Control Activity </a:t>
            </a:r>
          </a:p>
        </p:txBody>
      </p:sp>
      <p:sp>
        <p:nvSpPr>
          <p:cNvPr id="3" name="Content Placeholder 2">
            <a:extLst>
              <a:ext uri="{FF2B5EF4-FFF2-40B4-BE49-F238E27FC236}">
                <a16:creationId xmlns:a16="http://schemas.microsoft.com/office/drawing/2014/main" id="{9BBD885E-A759-9A8E-60D6-6C3094F88332}"/>
              </a:ext>
            </a:extLst>
          </p:cNvPr>
          <p:cNvSpPr>
            <a:spLocks noGrp="1"/>
          </p:cNvSpPr>
          <p:nvPr>
            <p:ph idx="1"/>
          </p:nvPr>
        </p:nvSpPr>
        <p:spPr/>
        <p:txBody>
          <a:bodyPr/>
          <a:lstStyle/>
          <a:p>
            <a:r>
              <a:rPr lang="en-US" dirty="0"/>
              <a:t>Insurance policies may require or provide incentives to insureds who undertake risk control activities. And collected data can be used to prevent or limit losses</a:t>
            </a:r>
          </a:p>
        </p:txBody>
      </p:sp>
    </p:spTree>
    <p:extLst>
      <p:ext uri="{BB962C8B-B14F-4D97-AF65-F5344CB8AC3E}">
        <p14:creationId xmlns:p14="http://schemas.microsoft.com/office/powerpoint/2010/main" val="2746575571"/>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23834-145C-65BC-6112-56141A04A719}"/>
              </a:ext>
            </a:extLst>
          </p:cNvPr>
          <p:cNvSpPr>
            <a:spLocks noGrp="1"/>
          </p:cNvSpPr>
          <p:nvPr>
            <p:ph type="title"/>
          </p:nvPr>
        </p:nvSpPr>
        <p:spPr/>
        <p:txBody>
          <a:bodyPr/>
          <a:lstStyle/>
          <a:p>
            <a:r>
              <a:rPr lang="en-US" b="1" dirty="0"/>
              <a:t>Subrogation</a:t>
            </a:r>
          </a:p>
        </p:txBody>
      </p:sp>
      <p:sp>
        <p:nvSpPr>
          <p:cNvPr id="3" name="Content Placeholder 2">
            <a:extLst>
              <a:ext uri="{FF2B5EF4-FFF2-40B4-BE49-F238E27FC236}">
                <a16:creationId xmlns:a16="http://schemas.microsoft.com/office/drawing/2014/main" id="{D981D3DA-FE9F-06BA-7EC8-326747B9B87A}"/>
              </a:ext>
            </a:extLst>
          </p:cNvPr>
          <p:cNvSpPr>
            <a:spLocks noGrp="1"/>
          </p:cNvSpPr>
          <p:nvPr>
            <p:ph idx="1"/>
          </p:nvPr>
        </p:nvSpPr>
        <p:spPr/>
        <p:txBody>
          <a:bodyPr/>
          <a:lstStyle/>
          <a:p>
            <a:r>
              <a:rPr lang="en-US" dirty="0"/>
              <a:t>Insurer could recover payments from a third party</a:t>
            </a:r>
            <a:br>
              <a:rPr lang="en-US" dirty="0"/>
            </a:br>
            <a:r>
              <a:rPr lang="en-US" dirty="0"/>
              <a:t>(Another Driver, Insurer)</a:t>
            </a:r>
            <a:br>
              <a:rPr lang="en-US" dirty="0"/>
            </a:br>
            <a:r>
              <a:rPr lang="en-US" dirty="0"/>
              <a:t>(Form of Recovery) </a:t>
            </a:r>
          </a:p>
        </p:txBody>
      </p:sp>
    </p:spTree>
    <p:extLst>
      <p:ext uri="{BB962C8B-B14F-4D97-AF65-F5344CB8AC3E}">
        <p14:creationId xmlns:p14="http://schemas.microsoft.com/office/powerpoint/2010/main" val="406707813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3783-38C8-426D-17E5-BA79E3C605A0}"/>
              </a:ext>
            </a:extLst>
          </p:cNvPr>
          <p:cNvSpPr>
            <a:spLocks noGrp="1"/>
          </p:cNvSpPr>
          <p:nvPr>
            <p:ph type="title"/>
          </p:nvPr>
        </p:nvSpPr>
        <p:spPr/>
        <p:txBody>
          <a:bodyPr/>
          <a:lstStyle/>
          <a:p>
            <a:r>
              <a:rPr lang="en-US" b="1" dirty="0"/>
              <a:t>Examples of Claim Documentation </a:t>
            </a:r>
          </a:p>
        </p:txBody>
      </p:sp>
      <p:sp>
        <p:nvSpPr>
          <p:cNvPr id="3" name="Content Placeholder 2">
            <a:extLst>
              <a:ext uri="{FF2B5EF4-FFF2-40B4-BE49-F238E27FC236}">
                <a16:creationId xmlns:a16="http://schemas.microsoft.com/office/drawing/2014/main" id="{11C41B7B-3FAB-07E8-9EAD-266DFB383508}"/>
              </a:ext>
            </a:extLst>
          </p:cNvPr>
          <p:cNvSpPr>
            <a:spLocks noGrp="1"/>
          </p:cNvSpPr>
          <p:nvPr>
            <p:ph idx="1"/>
          </p:nvPr>
        </p:nvSpPr>
        <p:spPr/>
        <p:txBody>
          <a:bodyPr>
            <a:normAutofit fontScale="92500" lnSpcReduction="20000"/>
          </a:bodyPr>
          <a:lstStyle/>
          <a:p>
            <a:r>
              <a:rPr lang="en-US" dirty="0"/>
              <a:t>All correspondence related to the claim</a:t>
            </a:r>
          </a:p>
          <a:p>
            <a:r>
              <a:rPr lang="en-US" dirty="0"/>
              <a:t>Reports from authorities, such as police or fire department </a:t>
            </a:r>
          </a:p>
          <a:p>
            <a:r>
              <a:rPr lang="en-US" dirty="0"/>
              <a:t>Photos or Video recordings of a loss scene</a:t>
            </a:r>
          </a:p>
          <a:p>
            <a:r>
              <a:rPr lang="en-US" dirty="0"/>
              <a:t>Damaged property inspection reports, such as an auto repair estimate or claims representatives file status notes</a:t>
            </a:r>
          </a:p>
          <a:p>
            <a:r>
              <a:rPr lang="en-US" dirty="0"/>
              <a:t>Medical releases for injured claimants and other medical records</a:t>
            </a:r>
          </a:p>
          <a:p>
            <a:r>
              <a:rPr lang="en-US" dirty="0"/>
              <a:t>Recovery of payments from a third party (subrogation) </a:t>
            </a:r>
          </a:p>
          <a:p>
            <a:r>
              <a:rPr lang="en-US" dirty="0"/>
              <a:t>Credit Reports to detect or investigate evidence of arson or fraud</a:t>
            </a:r>
          </a:p>
          <a:p>
            <a:r>
              <a:rPr lang="en-US" dirty="0"/>
              <a:t>Motor vehicle report to investigate the driver</a:t>
            </a:r>
          </a:p>
          <a:p>
            <a:r>
              <a:rPr lang="en-US" dirty="0"/>
              <a:t>Recorded or transcribed statements of the involved parties, witnesses and experts</a:t>
            </a:r>
          </a:p>
        </p:txBody>
      </p:sp>
    </p:spTree>
    <p:extLst>
      <p:ext uri="{BB962C8B-B14F-4D97-AF65-F5344CB8AC3E}">
        <p14:creationId xmlns:p14="http://schemas.microsoft.com/office/powerpoint/2010/main" val="289638844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9653D-0E25-A745-31E0-A67C2DF110B4}"/>
              </a:ext>
            </a:extLst>
          </p:cNvPr>
          <p:cNvSpPr>
            <a:spLocks noGrp="1"/>
          </p:cNvSpPr>
          <p:nvPr>
            <p:ph type="title"/>
          </p:nvPr>
        </p:nvSpPr>
        <p:spPr/>
        <p:txBody>
          <a:bodyPr/>
          <a:lstStyle/>
          <a:p>
            <a:r>
              <a:rPr lang="en-US" b="1" dirty="0"/>
              <a:t>Calculate amount of loss</a:t>
            </a:r>
          </a:p>
        </p:txBody>
      </p:sp>
      <p:sp>
        <p:nvSpPr>
          <p:cNvPr id="3" name="Content Placeholder 2">
            <a:extLst>
              <a:ext uri="{FF2B5EF4-FFF2-40B4-BE49-F238E27FC236}">
                <a16:creationId xmlns:a16="http://schemas.microsoft.com/office/drawing/2014/main" id="{A705D2C3-1E5D-29DD-81AB-D6DB3CA87D5A}"/>
              </a:ext>
            </a:extLst>
          </p:cNvPr>
          <p:cNvSpPr>
            <a:spLocks noGrp="1"/>
          </p:cNvSpPr>
          <p:nvPr>
            <p:ph idx="1"/>
          </p:nvPr>
        </p:nvSpPr>
        <p:spPr/>
        <p:txBody>
          <a:bodyPr/>
          <a:lstStyle/>
          <a:p>
            <a:r>
              <a:rPr lang="en-US" dirty="0"/>
              <a:t>Calculate amount of loss based on valuation figures recorded in documentation and any policy deductibles that apply </a:t>
            </a:r>
          </a:p>
          <a:p>
            <a:r>
              <a:rPr lang="en-US" dirty="0"/>
              <a:t>Coverage    $5000</a:t>
            </a:r>
            <a:br>
              <a:rPr lang="en-US" dirty="0"/>
            </a:br>
            <a:r>
              <a:rPr lang="en-US" dirty="0"/>
              <a:t>Damages    $2000</a:t>
            </a:r>
            <a:br>
              <a:rPr lang="en-US" dirty="0"/>
            </a:br>
            <a:r>
              <a:rPr lang="en-US" dirty="0"/>
              <a:t>Deductible $1000</a:t>
            </a:r>
            <a:br>
              <a:rPr lang="en-US" dirty="0"/>
            </a:br>
            <a:r>
              <a:rPr lang="en-US" dirty="0"/>
              <a:t>Payment     </a:t>
            </a:r>
            <a:r>
              <a:rPr lang="en-US" b="1" dirty="0"/>
              <a:t>$1000</a:t>
            </a:r>
            <a:endParaRPr lang="en-US" dirty="0"/>
          </a:p>
          <a:p>
            <a:r>
              <a:rPr lang="en-US" dirty="0"/>
              <a:t>Prepares a loss statement and settles claim </a:t>
            </a:r>
          </a:p>
        </p:txBody>
      </p:sp>
    </p:spTree>
    <p:extLst>
      <p:ext uri="{BB962C8B-B14F-4D97-AF65-F5344CB8AC3E}">
        <p14:creationId xmlns:p14="http://schemas.microsoft.com/office/powerpoint/2010/main" val="56217157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77C48-CA02-2583-6CB2-7B378C66676F}"/>
              </a:ext>
            </a:extLst>
          </p:cNvPr>
          <p:cNvSpPr>
            <a:spLocks noGrp="1"/>
          </p:cNvSpPr>
          <p:nvPr>
            <p:ph type="title"/>
          </p:nvPr>
        </p:nvSpPr>
        <p:spPr/>
        <p:txBody>
          <a:bodyPr>
            <a:normAutofit fontScale="90000"/>
          </a:bodyPr>
          <a:lstStyle/>
          <a:p>
            <a:r>
              <a:rPr lang="en-US" b="1" dirty="0"/>
              <a:t>4 Questions a claims Representative should ask when processing a property insurance claim</a:t>
            </a:r>
          </a:p>
        </p:txBody>
      </p:sp>
      <p:sp>
        <p:nvSpPr>
          <p:cNvPr id="3" name="Content Placeholder 2">
            <a:extLst>
              <a:ext uri="{FF2B5EF4-FFF2-40B4-BE49-F238E27FC236}">
                <a16:creationId xmlns:a16="http://schemas.microsoft.com/office/drawing/2014/main" id="{4B690D92-CAFD-72B3-E27C-C171F2EBADD6}"/>
              </a:ext>
            </a:extLst>
          </p:cNvPr>
          <p:cNvSpPr>
            <a:spLocks noGrp="1"/>
          </p:cNvSpPr>
          <p:nvPr>
            <p:ph idx="1"/>
          </p:nvPr>
        </p:nvSpPr>
        <p:spPr/>
        <p:txBody>
          <a:bodyPr>
            <a:normAutofit fontScale="92500" lnSpcReduction="20000"/>
          </a:bodyPr>
          <a:lstStyle/>
          <a:p>
            <a:r>
              <a:rPr lang="en-US" b="1" dirty="0"/>
              <a:t>Does the insured have an insurable interest in the property?</a:t>
            </a:r>
            <a:br>
              <a:rPr lang="en-US" b="1" dirty="0"/>
            </a:br>
            <a:r>
              <a:rPr lang="en-US" dirty="0"/>
              <a:t>-Insurable interest when a person has an interest in the item being insured and would suffer financial loss if property was damaged </a:t>
            </a:r>
            <a:br>
              <a:rPr lang="en-US" dirty="0"/>
            </a:br>
            <a:r>
              <a:rPr lang="en-US" dirty="0"/>
              <a:t>-You would need to have some financial stake in the property for an insurance contract to be valid </a:t>
            </a:r>
          </a:p>
          <a:p>
            <a:r>
              <a:rPr lang="en-US" b="1" dirty="0"/>
              <a:t>Is the damaged property covered by the policy?</a:t>
            </a:r>
            <a:br>
              <a:rPr lang="en-US" dirty="0"/>
            </a:br>
            <a:r>
              <a:rPr lang="en-US" dirty="0"/>
              <a:t>-Most property insurance policies exclude losses to certain types of property (property of tenants, vehicles)</a:t>
            </a:r>
          </a:p>
          <a:p>
            <a:r>
              <a:rPr lang="en-US" b="1" dirty="0"/>
              <a:t>Is the cases of loss covered by the policy?</a:t>
            </a:r>
            <a:br>
              <a:rPr lang="en-US" dirty="0"/>
            </a:br>
            <a:r>
              <a:rPr lang="en-US" dirty="0"/>
              <a:t>-Disputes can occur if the cause of loss is less obvious (flooding involved)</a:t>
            </a:r>
          </a:p>
          <a:p>
            <a:r>
              <a:rPr lang="en-US" b="1" dirty="0"/>
              <a:t>Do any additional coverages, endorsement or coverage limitations apply?</a:t>
            </a:r>
            <a:br>
              <a:rPr lang="en-US" b="1" dirty="0"/>
            </a:br>
            <a:r>
              <a:rPr lang="en-US" dirty="0"/>
              <a:t>-In many insurance policies additional coverages and limitations modify the basic coverage provided</a:t>
            </a:r>
          </a:p>
        </p:txBody>
      </p:sp>
    </p:spTree>
    <p:extLst>
      <p:ext uri="{BB962C8B-B14F-4D97-AF65-F5344CB8AC3E}">
        <p14:creationId xmlns:p14="http://schemas.microsoft.com/office/powerpoint/2010/main" val="184138058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064F9-27D9-B29B-8C0A-B71B7D7C7B92}"/>
              </a:ext>
            </a:extLst>
          </p:cNvPr>
          <p:cNvSpPr>
            <a:spLocks noGrp="1"/>
          </p:cNvSpPr>
          <p:nvPr>
            <p:ph type="title"/>
          </p:nvPr>
        </p:nvSpPr>
        <p:spPr/>
        <p:txBody>
          <a:bodyPr/>
          <a:lstStyle/>
          <a:p>
            <a:r>
              <a:rPr lang="en-US" b="1" dirty="0"/>
              <a:t>Valuation Methods</a:t>
            </a:r>
          </a:p>
        </p:txBody>
      </p:sp>
      <p:sp>
        <p:nvSpPr>
          <p:cNvPr id="3" name="Content Placeholder 2">
            <a:extLst>
              <a:ext uri="{FF2B5EF4-FFF2-40B4-BE49-F238E27FC236}">
                <a16:creationId xmlns:a16="http://schemas.microsoft.com/office/drawing/2014/main" id="{9DB7DF64-01B5-8FE2-DFC0-B5B262AB2031}"/>
              </a:ext>
            </a:extLst>
          </p:cNvPr>
          <p:cNvSpPr>
            <a:spLocks noGrp="1"/>
          </p:cNvSpPr>
          <p:nvPr>
            <p:ph idx="1"/>
          </p:nvPr>
        </p:nvSpPr>
        <p:spPr/>
        <p:txBody>
          <a:bodyPr/>
          <a:lstStyle/>
          <a:p>
            <a:r>
              <a:rPr lang="en-US" b="1" dirty="0"/>
              <a:t>Actual cash value </a:t>
            </a:r>
            <a:r>
              <a:rPr lang="en-US" dirty="0"/>
              <a:t>– Factors depreciation, which is a reduction in value due to physical wear and tear into the replacement cost. (An item 40% through its useful lifespan will have it’s replacement cost reduced by 40%)</a:t>
            </a:r>
          </a:p>
          <a:p>
            <a:r>
              <a:rPr lang="en-US" b="1" dirty="0"/>
              <a:t>Replacement Cost basis Method </a:t>
            </a:r>
            <a:r>
              <a:rPr lang="en-US" dirty="0"/>
              <a:t>– Does not consider depreciation </a:t>
            </a:r>
          </a:p>
          <a:p>
            <a:r>
              <a:rPr lang="en-US" b="1" dirty="0"/>
              <a:t>Agreed Value Method </a:t>
            </a:r>
            <a:r>
              <a:rPr lang="en-US" dirty="0"/>
              <a:t>– Is used to ensure property that is difficult to value (fine arts, antiques, collections) The stated value was often based on an appraisal and is stated in the policy declarations </a:t>
            </a:r>
          </a:p>
          <a:p>
            <a:endParaRPr lang="en-US" dirty="0"/>
          </a:p>
          <a:p>
            <a:endParaRPr lang="en-US" dirty="0"/>
          </a:p>
        </p:txBody>
      </p:sp>
    </p:spTree>
    <p:extLst>
      <p:ext uri="{BB962C8B-B14F-4D97-AF65-F5344CB8AC3E}">
        <p14:creationId xmlns:p14="http://schemas.microsoft.com/office/powerpoint/2010/main" val="316653915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8E382-FA98-CEDB-FC4D-EC16E015DB17}"/>
              </a:ext>
            </a:extLst>
          </p:cNvPr>
          <p:cNvSpPr>
            <a:spLocks noGrp="1"/>
          </p:cNvSpPr>
          <p:nvPr>
            <p:ph type="title"/>
          </p:nvPr>
        </p:nvSpPr>
        <p:spPr/>
        <p:txBody>
          <a:bodyPr/>
          <a:lstStyle/>
          <a:p>
            <a:r>
              <a:rPr lang="en-US" b="1" dirty="0"/>
              <a:t>Subrogation</a:t>
            </a:r>
          </a:p>
        </p:txBody>
      </p:sp>
      <p:sp>
        <p:nvSpPr>
          <p:cNvPr id="3" name="Content Placeholder 2">
            <a:extLst>
              <a:ext uri="{FF2B5EF4-FFF2-40B4-BE49-F238E27FC236}">
                <a16:creationId xmlns:a16="http://schemas.microsoft.com/office/drawing/2014/main" id="{9089B34D-E2F2-5BE0-BAF8-65B6C4915889}"/>
              </a:ext>
            </a:extLst>
          </p:cNvPr>
          <p:cNvSpPr>
            <a:spLocks noGrp="1"/>
          </p:cNvSpPr>
          <p:nvPr>
            <p:ph idx="1"/>
          </p:nvPr>
        </p:nvSpPr>
        <p:spPr/>
        <p:txBody>
          <a:bodyPr/>
          <a:lstStyle/>
          <a:p>
            <a:r>
              <a:rPr lang="en-US" dirty="0"/>
              <a:t>A process through which an insurer can recover an amount it paid as a loss from another party. Either because they caused the loss or insured the party which caused it</a:t>
            </a:r>
          </a:p>
          <a:p>
            <a:r>
              <a:rPr lang="en-US" dirty="0"/>
              <a:t>For Example, if Brian visited his neighbor and accidently broke the neighbor’s TV, the neighbors insurer might pay to replace the TV but then could seek reimbursement from Brian’s insurer </a:t>
            </a:r>
          </a:p>
        </p:txBody>
      </p:sp>
    </p:spTree>
    <p:extLst>
      <p:ext uri="{BB962C8B-B14F-4D97-AF65-F5344CB8AC3E}">
        <p14:creationId xmlns:p14="http://schemas.microsoft.com/office/powerpoint/2010/main" val="363422342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8D339-9088-CF81-9E19-DE745C1205DA}"/>
              </a:ext>
            </a:extLst>
          </p:cNvPr>
          <p:cNvSpPr>
            <a:spLocks noGrp="1"/>
          </p:cNvSpPr>
          <p:nvPr>
            <p:ph type="title"/>
          </p:nvPr>
        </p:nvSpPr>
        <p:spPr/>
        <p:txBody>
          <a:bodyPr/>
          <a:lstStyle/>
          <a:p>
            <a:r>
              <a:rPr lang="en-US" b="1" dirty="0"/>
              <a:t>Salvage Rights</a:t>
            </a:r>
          </a:p>
        </p:txBody>
      </p:sp>
      <p:sp>
        <p:nvSpPr>
          <p:cNvPr id="3" name="Content Placeholder 2">
            <a:extLst>
              <a:ext uri="{FF2B5EF4-FFF2-40B4-BE49-F238E27FC236}">
                <a16:creationId xmlns:a16="http://schemas.microsoft.com/office/drawing/2014/main" id="{E1523F50-E359-2EA2-2D5E-988864D97089}"/>
              </a:ext>
            </a:extLst>
          </p:cNvPr>
          <p:cNvSpPr>
            <a:spLocks noGrp="1"/>
          </p:cNvSpPr>
          <p:nvPr>
            <p:ph idx="1"/>
          </p:nvPr>
        </p:nvSpPr>
        <p:spPr/>
        <p:txBody>
          <a:bodyPr/>
          <a:lstStyle/>
          <a:p>
            <a:r>
              <a:rPr lang="en-US" dirty="0"/>
              <a:t>Allow the insurer to take possession of the insured property for which it has paid a total loss</a:t>
            </a:r>
          </a:p>
          <a:p>
            <a:r>
              <a:rPr lang="en-US" dirty="0"/>
              <a:t>For example – If an insurer paid for the total loss of a house that burned down they would have the right to salvage any copper piping that might remain intact </a:t>
            </a:r>
          </a:p>
        </p:txBody>
      </p:sp>
    </p:spTree>
    <p:extLst>
      <p:ext uri="{BB962C8B-B14F-4D97-AF65-F5344CB8AC3E}">
        <p14:creationId xmlns:p14="http://schemas.microsoft.com/office/powerpoint/2010/main" val="35113644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94C2-2336-299A-218C-51032199352B}"/>
              </a:ext>
            </a:extLst>
          </p:cNvPr>
          <p:cNvSpPr>
            <a:spLocks noGrp="1"/>
          </p:cNvSpPr>
          <p:nvPr>
            <p:ph type="title"/>
          </p:nvPr>
        </p:nvSpPr>
        <p:spPr/>
        <p:txBody>
          <a:bodyPr/>
          <a:lstStyle/>
          <a:p>
            <a:r>
              <a:rPr lang="en-US" b="1" dirty="0"/>
              <a:t>Special Considerations for Property Catastrophe Claims</a:t>
            </a:r>
          </a:p>
        </p:txBody>
      </p:sp>
      <p:sp>
        <p:nvSpPr>
          <p:cNvPr id="3" name="Content Placeholder 2">
            <a:extLst>
              <a:ext uri="{FF2B5EF4-FFF2-40B4-BE49-F238E27FC236}">
                <a16:creationId xmlns:a16="http://schemas.microsoft.com/office/drawing/2014/main" id="{C3506437-C6D5-1072-5A39-1668738EDA36}"/>
              </a:ext>
            </a:extLst>
          </p:cNvPr>
          <p:cNvSpPr>
            <a:spLocks noGrp="1"/>
          </p:cNvSpPr>
          <p:nvPr>
            <p:ph idx="1"/>
          </p:nvPr>
        </p:nvSpPr>
        <p:spPr/>
        <p:txBody>
          <a:bodyPr/>
          <a:lstStyle/>
          <a:p>
            <a:r>
              <a:rPr lang="en-US" dirty="0"/>
              <a:t>Insurers that cover several properties exposed to wind storms, floods, and wildfires should be prepared to handle large # of losses associated with catastrophic event </a:t>
            </a:r>
          </a:p>
          <a:p>
            <a:r>
              <a:rPr lang="en-US" dirty="0"/>
              <a:t>Effective catastrophe response requires careful preparation and detailed contingency plans that are regularly maintained and updated, these plans should account for power loss, transportation interruptions and material scarcity </a:t>
            </a:r>
          </a:p>
        </p:txBody>
      </p:sp>
    </p:spTree>
    <p:extLst>
      <p:ext uri="{BB962C8B-B14F-4D97-AF65-F5344CB8AC3E}">
        <p14:creationId xmlns:p14="http://schemas.microsoft.com/office/powerpoint/2010/main" val="34173238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B1520-DB12-34C6-BA81-98563F7631E3}"/>
              </a:ext>
            </a:extLst>
          </p:cNvPr>
          <p:cNvSpPr>
            <a:spLocks noGrp="1"/>
          </p:cNvSpPr>
          <p:nvPr>
            <p:ph type="title"/>
          </p:nvPr>
        </p:nvSpPr>
        <p:spPr/>
        <p:txBody>
          <a:bodyPr/>
          <a:lstStyle/>
          <a:p>
            <a:r>
              <a:rPr lang="en-US" b="1" dirty="0"/>
              <a:t>Liability Claims Handling is often more complex</a:t>
            </a:r>
          </a:p>
        </p:txBody>
      </p:sp>
      <p:sp>
        <p:nvSpPr>
          <p:cNvPr id="3" name="Content Placeholder 2">
            <a:extLst>
              <a:ext uri="{FF2B5EF4-FFF2-40B4-BE49-F238E27FC236}">
                <a16:creationId xmlns:a16="http://schemas.microsoft.com/office/drawing/2014/main" id="{EEC10418-8507-E593-3CB3-88E86294D4F7}"/>
              </a:ext>
            </a:extLst>
          </p:cNvPr>
          <p:cNvSpPr>
            <a:spLocks noGrp="1"/>
          </p:cNvSpPr>
          <p:nvPr>
            <p:ph idx="1"/>
          </p:nvPr>
        </p:nvSpPr>
        <p:spPr/>
        <p:txBody>
          <a:bodyPr/>
          <a:lstStyle/>
          <a:p>
            <a:r>
              <a:rPr lang="en-US" dirty="0"/>
              <a:t>1.) The claimant is often a 3</a:t>
            </a:r>
            <a:r>
              <a:rPr lang="en-US" baseline="30000" dirty="0"/>
              <a:t>rd</a:t>
            </a:r>
            <a:r>
              <a:rPr lang="en-US" dirty="0"/>
              <a:t> party who has been injured or whose property has been damaged by the insured</a:t>
            </a:r>
          </a:p>
          <a:p>
            <a:r>
              <a:rPr lang="en-US" dirty="0"/>
              <a:t>2.) Bodily injury may be involved. Determining the amount of loss for bodily injury is often difficult and complex, especially if death is involved. </a:t>
            </a:r>
          </a:p>
          <a:p>
            <a:r>
              <a:rPr lang="en-US" dirty="0"/>
              <a:t>3.) The claims handling process for property damage liability claims has added difficulty of determining whether the insured is legally responsible for the property damage that has occurred. </a:t>
            </a:r>
          </a:p>
        </p:txBody>
      </p:sp>
    </p:spTree>
    <p:extLst>
      <p:ext uri="{BB962C8B-B14F-4D97-AF65-F5344CB8AC3E}">
        <p14:creationId xmlns:p14="http://schemas.microsoft.com/office/powerpoint/2010/main" val="418675747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8317B-3F36-BCFE-7005-E9AF1E467C2B}"/>
              </a:ext>
            </a:extLst>
          </p:cNvPr>
          <p:cNvSpPr>
            <a:spLocks noGrp="1"/>
          </p:cNvSpPr>
          <p:nvPr>
            <p:ph type="title"/>
          </p:nvPr>
        </p:nvSpPr>
        <p:spPr/>
        <p:txBody>
          <a:bodyPr/>
          <a:lstStyle/>
          <a:p>
            <a:r>
              <a:rPr lang="en-US" b="1" dirty="0"/>
              <a:t>Compensatory Damages </a:t>
            </a:r>
          </a:p>
        </p:txBody>
      </p:sp>
      <p:sp>
        <p:nvSpPr>
          <p:cNvPr id="3" name="Content Placeholder 2">
            <a:extLst>
              <a:ext uri="{FF2B5EF4-FFF2-40B4-BE49-F238E27FC236}">
                <a16:creationId xmlns:a16="http://schemas.microsoft.com/office/drawing/2014/main" id="{56B9F4C2-F05D-D242-F6D6-619A71EDB8B7}"/>
              </a:ext>
            </a:extLst>
          </p:cNvPr>
          <p:cNvSpPr>
            <a:spLocks noGrp="1"/>
          </p:cNvSpPr>
          <p:nvPr>
            <p:ph idx="1"/>
          </p:nvPr>
        </p:nvSpPr>
        <p:spPr/>
        <p:txBody>
          <a:bodyPr/>
          <a:lstStyle/>
          <a:p>
            <a:r>
              <a:rPr lang="en-US" dirty="0"/>
              <a:t>Reimburse a victim for actual harm </a:t>
            </a:r>
          </a:p>
        </p:txBody>
      </p:sp>
    </p:spTree>
    <p:extLst>
      <p:ext uri="{BB962C8B-B14F-4D97-AF65-F5344CB8AC3E}">
        <p14:creationId xmlns:p14="http://schemas.microsoft.com/office/powerpoint/2010/main" val="3397346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801D8-3D0C-9490-1013-89F6ED309BE6}"/>
              </a:ext>
            </a:extLst>
          </p:cNvPr>
          <p:cNvSpPr>
            <a:spLocks noGrp="1"/>
          </p:cNvSpPr>
          <p:nvPr>
            <p:ph type="title"/>
          </p:nvPr>
        </p:nvSpPr>
        <p:spPr/>
        <p:txBody>
          <a:bodyPr/>
          <a:lstStyle/>
          <a:p>
            <a:r>
              <a:rPr lang="en-US" b="1" dirty="0"/>
              <a:t>Other Benefits of Insurance</a:t>
            </a:r>
          </a:p>
        </p:txBody>
      </p:sp>
      <p:sp>
        <p:nvSpPr>
          <p:cNvPr id="3" name="Content Placeholder 2">
            <a:extLst>
              <a:ext uri="{FF2B5EF4-FFF2-40B4-BE49-F238E27FC236}">
                <a16:creationId xmlns:a16="http://schemas.microsoft.com/office/drawing/2014/main" id="{61D9B697-58DA-AAAC-C398-395A30A8D092}"/>
              </a:ext>
            </a:extLst>
          </p:cNvPr>
          <p:cNvSpPr>
            <a:spLocks noGrp="1"/>
          </p:cNvSpPr>
          <p:nvPr>
            <p:ph idx="1"/>
          </p:nvPr>
        </p:nvSpPr>
        <p:spPr/>
        <p:txBody>
          <a:bodyPr/>
          <a:lstStyle/>
          <a:p>
            <a:r>
              <a:rPr lang="en-US" dirty="0"/>
              <a:t>Insurance allows individuals &amp; organizations to use their resources wisely. It also facilitates loans, is a source of investments funds, and reduces the burden of losses and injuries on society. </a:t>
            </a:r>
          </a:p>
        </p:txBody>
      </p:sp>
    </p:spTree>
    <p:extLst>
      <p:ext uri="{BB962C8B-B14F-4D97-AF65-F5344CB8AC3E}">
        <p14:creationId xmlns:p14="http://schemas.microsoft.com/office/powerpoint/2010/main" val="341766090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06AE1-108E-FA6A-1CE3-6F1F69432F8E}"/>
              </a:ext>
            </a:extLst>
          </p:cNvPr>
          <p:cNvSpPr>
            <a:spLocks noGrp="1"/>
          </p:cNvSpPr>
          <p:nvPr>
            <p:ph type="title"/>
          </p:nvPr>
        </p:nvSpPr>
        <p:spPr/>
        <p:txBody>
          <a:bodyPr/>
          <a:lstStyle/>
          <a:p>
            <a:r>
              <a:rPr lang="en-US" b="1" dirty="0"/>
              <a:t>Punitive Damages </a:t>
            </a:r>
          </a:p>
        </p:txBody>
      </p:sp>
      <p:sp>
        <p:nvSpPr>
          <p:cNvPr id="3" name="Content Placeholder 2">
            <a:extLst>
              <a:ext uri="{FF2B5EF4-FFF2-40B4-BE49-F238E27FC236}">
                <a16:creationId xmlns:a16="http://schemas.microsoft.com/office/drawing/2014/main" id="{2CCC32C1-6B90-656D-4C6B-BB7AEB4ACBB6}"/>
              </a:ext>
            </a:extLst>
          </p:cNvPr>
          <p:cNvSpPr>
            <a:spLocks noGrp="1"/>
          </p:cNvSpPr>
          <p:nvPr>
            <p:ph idx="1"/>
          </p:nvPr>
        </p:nvSpPr>
        <p:spPr/>
        <p:txBody>
          <a:bodyPr/>
          <a:lstStyle/>
          <a:p>
            <a:r>
              <a:rPr lang="en-US" dirty="0"/>
              <a:t>Are awarded to punish a defendant for reckless, malicious or deceitful acts</a:t>
            </a:r>
          </a:p>
        </p:txBody>
      </p:sp>
    </p:spTree>
    <p:extLst>
      <p:ext uri="{BB962C8B-B14F-4D97-AF65-F5344CB8AC3E}">
        <p14:creationId xmlns:p14="http://schemas.microsoft.com/office/powerpoint/2010/main" val="56010796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AA8BB-7910-E8EC-1E2C-228592F96CE0}"/>
              </a:ext>
            </a:extLst>
          </p:cNvPr>
          <p:cNvSpPr>
            <a:spLocks noGrp="1"/>
          </p:cNvSpPr>
          <p:nvPr>
            <p:ph type="title"/>
          </p:nvPr>
        </p:nvSpPr>
        <p:spPr/>
        <p:txBody>
          <a:bodyPr/>
          <a:lstStyle/>
          <a:p>
            <a:r>
              <a:rPr lang="en-US" b="1" dirty="0"/>
              <a:t>Claim Coverage </a:t>
            </a:r>
          </a:p>
        </p:txBody>
      </p:sp>
      <p:sp>
        <p:nvSpPr>
          <p:cNvPr id="3" name="Content Placeholder 2">
            <a:extLst>
              <a:ext uri="{FF2B5EF4-FFF2-40B4-BE49-F238E27FC236}">
                <a16:creationId xmlns:a16="http://schemas.microsoft.com/office/drawing/2014/main" id="{D3E548F3-41C8-087C-EAC7-E196EB5D0FFF}"/>
              </a:ext>
            </a:extLst>
          </p:cNvPr>
          <p:cNvSpPr>
            <a:spLocks noGrp="1"/>
          </p:cNvSpPr>
          <p:nvPr>
            <p:ph idx="1"/>
          </p:nvPr>
        </p:nvSpPr>
        <p:spPr/>
        <p:txBody>
          <a:bodyPr/>
          <a:lstStyle/>
          <a:p>
            <a:r>
              <a:rPr lang="en-US" dirty="0"/>
              <a:t>When verifying whether coverage applies to a liability claim, the key difference from a property claim is that the claim representative must determine whether the insured is legally responsible for the loss</a:t>
            </a:r>
          </a:p>
          <a:p>
            <a:r>
              <a:rPr lang="en-US" dirty="0"/>
              <a:t>Determining legal responsibility may lead to a more in depth investigation of the claim, including witness interviews and site inspections to help recreate the events that led to the loss</a:t>
            </a:r>
          </a:p>
          <a:p>
            <a:r>
              <a:rPr lang="en-US" dirty="0"/>
              <a:t>If coverage applies, insurers often prefer to settle outside of the court due to the time expense in uncertainty involved in a lawsuit </a:t>
            </a:r>
          </a:p>
        </p:txBody>
      </p:sp>
    </p:spTree>
    <p:extLst>
      <p:ext uri="{BB962C8B-B14F-4D97-AF65-F5344CB8AC3E}">
        <p14:creationId xmlns:p14="http://schemas.microsoft.com/office/powerpoint/2010/main" val="104384294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5596C-7A40-C31D-0ADB-7176D29177C4}"/>
              </a:ext>
            </a:extLst>
          </p:cNvPr>
          <p:cNvSpPr>
            <a:spLocks noGrp="1"/>
          </p:cNvSpPr>
          <p:nvPr>
            <p:ph type="title"/>
          </p:nvPr>
        </p:nvSpPr>
        <p:spPr/>
        <p:txBody>
          <a:bodyPr/>
          <a:lstStyle/>
          <a:p>
            <a:r>
              <a:rPr lang="en-US" b="1" dirty="0"/>
              <a:t>Compensatory Damages</a:t>
            </a:r>
          </a:p>
        </p:txBody>
      </p:sp>
      <p:sp>
        <p:nvSpPr>
          <p:cNvPr id="3" name="Content Placeholder 2">
            <a:extLst>
              <a:ext uri="{FF2B5EF4-FFF2-40B4-BE49-F238E27FC236}">
                <a16:creationId xmlns:a16="http://schemas.microsoft.com/office/drawing/2014/main" id="{A57FDA46-B7F4-F859-3F84-5CF65C6F494F}"/>
              </a:ext>
            </a:extLst>
          </p:cNvPr>
          <p:cNvSpPr>
            <a:spLocks noGrp="1"/>
          </p:cNvSpPr>
          <p:nvPr>
            <p:ph idx="1"/>
          </p:nvPr>
        </p:nvSpPr>
        <p:spPr/>
        <p:txBody>
          <a:bodyPr/>
          <a:lstStyle/>
          <a:p>
            <a:r>
              <a:rPr lang="en-US" dirty="0"/>
              <a:t>Awarded to reimburse a victim for harm experienced. They include special damages and general damages</a:t>
            </a:r>
          </a:p>
        </p:txBody>
      </p:sp>
    </p:spTree>
    <p:extLst>
      <p:ext uri="{BB962C8B-B14F-4D97-AF65-F5344CB8AC3E}">
        <p14:creationId xmlns:p14="http://schemas.microsoft.com/office/powerpoint/2010/main" val="269859151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C562A-36B9-1EF8-7CB2-2281BA9B24E9}"/>
              </a:ext>
            </a:extLst>
          </p:cNvPr>
          <p:cNvSpPr>
            <a:spLocks noGrp="1"/>
          </p:cNvSpPr>
          <p:nvPr>
            <p:ph type="title"/>
          </p:nvPr>
        </p:nvSpPr>
        <p:spPr/>
        <p:txBody>
          <a:bodyPr/>
          <a:lstStyle/>
          <a:p>
            <a:r>
              <a:rPr lang="en-US" b="1" dirty="0"/>
              <a:t>Special Damages</a:t>
            </a:r>
          </a:p>
        </p:txBody>
      </p:sp>
      <p:sp>
        <p:nvSpPr>
          <p:cNvPr id="3" name="Content Placeholder 2">
            <a:extLst>
              <a:ext uri="{FF2B5EF4-FFF2-40B4-BE49-F238E27FC236}">
                <a16:creationId xmlns:a16="http://schemas.microsoft.com/office/drawing/2014/main" id="{91FD9A79-EB5D-2479-8586-11987B9E35A8}"/>
              </a:ext>
            </a:extLst>
          </p:cNvPr>
          <p:cNvSpPr>
            <a:spLocks noGrp="1"/>
          </p:cNvSpPr>
          <p:nvPr>
            <p:ph idx="1"/>
          </p:nvPr>
        </p:nvSpPr>
        <p:spPr/>
        <p:txBody>
          <a:bodyPr/>
          <a:lstStyle/>
          <a:p>
            <a:r>
              <a:rPr lang="en-US" dirty="0"/>
              <a:t>Cover specific losses such as medical expenses or lost wages</a:t>
            </a:r>
          </a:p>
        </p:txBody>
      </p:sp>
    </p:spTree>
    <p:extLst>
      <p:ext uri="{BB962C8B-B14F-4D97-AF65-F5344CB8AC3E}">
        <p14:creationId xmlns:p14="http://schemas.microsoft.com/office/powerpoint/2010/main" val="31953772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6D6DB-0B32-6683-4B05-E6C59FE9B988}"/>
              </a:ext>
            </a:extLst>
          </p:cNvPr>
          <p:cNvSpPr>
            <a:spLocks noGrp="1"/>
          </p:cNvSpPr>
          <p:nvPr>
            <p:ph type="title"/>
          </p:nvPr>
        </p:nvSpPr>
        <p:spPr/>
        <p:txBody>
          <a:bodyPr/>
          <a:lstStyle/>
          <a:p>
            <a:r>
              <a:rPr lang="en-US" b="1" dirty="0"/>
              <a:t>General Damages </a:t>
            </a:r>
          </a:p>
        </p:txBody>
      </p:sp>
      <p:sp>
        <p:nvSpPr>
          <p:cNvPr id="3" name="Content Placeholder 2">
            <a:extLst>
              <a:ext uri="{FF2B5EF4-FFF2-40B4-BE49-F238E27FC236}">
                <a16:creationId xmlns:a16="http://schemas.microsoft.com/office/drawing/2014/main" id="{A5495C5B-422C-2A7A-09AA-0F88DAD6B82C}"/>
              </a:ext>
            </a:extLst>
          </p:cNvPr>
          <p:cNvSpPr>
            <a:spLocks noGrp="1"/>
          </p:cNvSpPr>
          <p:nvPr>
            <p:ph idx="1"/>
          </p:nvPr>
        </p:nvSpPr>
        <p:spPr/>
        <p:txBody>
          <a:bodyPr/>
          <a:lstStyle/>
          <a:p>
            <a:r>
              <a:rPr lang="en-US" dirty="0"/>
              <a:t>Compensatory damages awarded for losses that do not have a specific economic value, such as pain, suffering, disfigurement. </a:t>
            </a:r>
          </a:p>
          <a:p>
            <a:r>
              <a:rPr lang="en-US" dirty="0"/>
              <a:t>Because losses do not involve measurable expenses, estimating their dollar value requires considerable expertise</a:t>
            </a:r>
          </a:p>
          <a:p>
            <a:r>
              <a:rPr lang="en-US" dirty="0"/>
              <a:t>To arrive at an estimate for general damages claims representatives usually analyze past cases that are similar to the case currently under investigation </a:t>
            </a:r>
          </a:p>
        </p:txBody>
      </p:sp>
    </p:spTree>
    <p:extLst>
      <p:ext uri="{BB962C8B-B14F-4D97-AF65-F5344CB8AC3E}">
        <p14:creationId xmlns:p14="http://schemas.microsoft.com/office/powerpoint/2010/main" val="373114234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E220B-DA6E-F099-3629-39B435604BD7}"/>
              </a:ext>
            </a:extLst>
          </p:cNvPr>
          <p:cNvSpPr>
            <a:spLocks noGrp="1"/>
          </p:cNvSpPr>
          <p:nvPr>
            <p:ph type="title"/>
          </p:nvPr>
        </p:nvSpPr>
        <p:spPr/>
        <p:txBody>
          <a:bodyPr/>
          <a:lstStyle/>
          <a:p>
            <a:r>
              <a:rPr lang="en-US" b="1" dirty="0"/>
              <a:t>Punitive Damages</a:t>
            </a:r>
          </a:p>
        </p:txBody>
      </p:sp>
      <p:sp>
        <p:nvSpPr>
          <p:cNvPr id="3" name="Content Placeholder 2">
            <a:extLst>
              <a:ext uri="{FF2B5EF4-FFF2-40B4-BE49-F238E27FC236}">
                <a16:creationId xmlns:a16="http://schemas.microsoft.com/office/drawing/2014/main" id="{E0B87C96-2394-B6A5-A1BC-EBCF9211680A}"/>
              </a:ext>
            </a:extLst>
          </p:cNvPr>
          <p:cNvSpPr>
            <a:spLocks noGrp="1"/>
          </p:cNvSpPr>
          <p:nvPr>
            <p:ph idx="1"/>
          </p:nvPr>
        </p:nvSpPr>
        <p:spPr/>
        <p:txBody>
          <a:bodyPr/>
          <a:lstStyle/>
          <a:p>
            <a:r>
              <a:rPr lang="en-US" dirty="0"/>
              <a:t>To punish defendants for reckless, malicious or deceitful acts and to deter others from following their example </a:t>
            </a:r>
            <a:br>
              <a:rPr lang="en-US" dirty="0"/>
            </a:br>
            <a:br>
              <a:rPr lang="en-US" dirty="0"/>
            </a:br>
            <a:br>
              <a:rPr lang="en-US" dirty="0"/>
            </a:br>
            <a:br>
              <a:rPr lang="en-US" dirty="0"/>
            </a:br>
            <a:br>
              <a:rPr lang="en-US" dirty="0"/>
            </a:br>
            <a:endParaRPr lang="en-US" dirty="0"/>
          </a:p>
          <a:p>
            <a:r>
              <a:rPr lang="en-US" dirty="0"/>
              <a:t>A large % of liability cases are negotiated out of court </a:t>
            </a:r>
          </a:p>
        </p:txBody>
      </p:sp>
    </p:spTree>
    <p:extLst>
      <p:ext uri="{BB962C8B-B14F-4D97-AF65-F5344CB8AC3E}">
        <p14:creationId xmlns:p14="http://schemas.microsoft.com/office/powerpoint/2010/main" val="184972613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EDE2C-F7EE-8046-ECEF-A2E0ABF4DBF7}"/>
              </a:ext>
            </a:extLst>
          </p:cNvPr>
          <p:cNvSpPr>
            <a:spLocks noGrp="1"/>
          </p:cNvSpPr>
          <p:nvPr>
            <p:ph type="title"/>
          </p:nvPr>
        </p:nvSpPr>
        <p:spPr/>
        <p:txBody>
          <a:bodyPr/>
          <a:lstStyle/>
          <a:p>
            <a:r>
              <a:rPr lang="en-US" b="1" dirty="0"/>
              <a:t>Sales Team</a:t>
            </a:r>
          </a:p>
        </p:txBody>
      </p:sp>
      <p:sp>
        <p:nvSpPr>
          <p:cNvPr id="3" name="Content Placeholder 2">
            <a:extLst>
              <a:ext uri="{FF2B5EF4-FFF2-40B4-BE49-F238E27FC236}">
                <a16:creationId xmlns:a16="http://schemas.microsoft.com/office/drawing/2014/main" id="{44B1E3D7-FE2D-129F-595A-DCD4102C3C47}"/>
              </a:ext>
            </a:extLst>
          </p:cNvPr>
          <p:cNvSpPr>
            <a:spLocks noGrp="1"/>
          </p:cNvSpPr>
          <p:nvPr>
            <p:ph idx="1"/>
          </p:nvPr>
        </p:nvSpPr>
        <p:spPr/>
        <p:txBody>
          <a:bodyPr>
            <a:normAutofit fontScale="92500" lnSpcReduction="20000"/>
          </a:bodyPr>
          <a:lstStyle/>
          <a:p>
            <a:r>
              <a:rPr lang="en-US" dirty="0"/>
              <a:t>Producers are the most important connection between insurer and the public</a:t>
            </a:r>
          </a:p>
          <a:p>
            <a:r>
              <a:rPr lang="en-US" dirty="0"/>
              <a:t>Producers… Sales, Risk Management Review, Policy Issuance, Premium Collection, Customer Service. Claims Handling</a:t>
            </a:r>
          </a:p>
          <a:p>
            <a:r>
              <a:rPr lang="en-US" dirty="0"/>
              <a:t>Most producer income will result from commissions</a:t>
            </a:r>
          </a:p>
          <a:p>
            <a:r>
              <a:rPr lang="en-US" dirty="0"/>
              <a:t>After speaking with a prospective customer and assessing the prospects needs, a producer will prepare a proposal for coverage and close the sale</a:t>
            </a:r>
          </a:p>
          <a:p>
            <a:r>
              <a:rPr lang="en-US" dirty="0"/>
              <a:t>Sales are the by product of the producers relationship with the customer</a:t>
            </a:r>
          </a:p>
          <a:p>
            <a:r>
              <a:rPr lang="en-US" dirty="0"/>
              <a:t>In insurance, “producer” and “agent” are synonymous terms that refer to anyone sells insurance for one or more insurers. The terms “broker” and “sales representative” are also used for special categories of producers</a:t>
            </a:r>
          </a:p>
          <a:p>
            <a:r>
              <a:rPr lang="en-US" dirty="0"/>
              <a:t>Relationship Building is Key </a:t>
            </a:r>
          </a:p>
        </p:txBody>
      </p:sp>
    </p:spTree>
    <p:extLst>
      <p:ext uri="{BB962C8B-B14F-4D97-AF65-F5344CB8AC3E}">
        <p14:creationId xmlns:p14="http://schemas.microsoft.com/office/powerpoint/2010/main" val="164370220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D6AC7-CC36-8B33-E0C7-B371A8345373}"/>
              </a:ext>
            </a:extLst>
          </p:cNvPr>
          <p:cNvSpPr>
            <a:spLocks noGrp="1"/>
          </p:cNvSpPr>
          <p:nvPr>
            <p:ph type="title"/>
          </p:nvPr>
        </p:nvSpPr>
        <p:spPr/>
        <p:txBody>
          <a:bodyPr/>
          <a:lstStyle/>
          <a:p>
            <a:r>
              <a:rPr lang="en-US" b="1" dirty="0"/>
              <a:t>How Risk Management Reviews build Producer/Customer Relationships </a:t>
            </a:r>
          </a:p>
        </p:txBody>
      </p:sp>
      <p:sp>
        <p:nvSpPr>
          <p:cNvPr id="3" name="Content Placeholder 2">
            <a:extLst>
              <a:ext uri="{FF2B5EF4-FFF2-40B4-BE49-F238E27FC236}">
                <a16:creationId xmlns:a16="http://schemas.microsoft.com/office/drawing/2014/main" id="{E5CA6E95-33F7-D12C-618F-F2C1B81C5F2D}"/>
              </a:ext>
            </a:extLst>
          </p:cNvPr>
          <p:cNvSpPr>
            <a:spLocks noGrp="1"/>
          </p:cNvSpPr>
          <p:nvPr>
            <p:ph idx="1"/>
          </p:nvPr>
        </p:nvSpPr>
        <p:spPr/>
        <p:txBody>
          <a:bodyPr/>
          <a:lstStyle/>
          <a:p>
            <a:r>
              <a:rPr lang="en-US" dirty="0"/>
              <a:t>Producers interview people or ask them to fill out questionnaires about their property &amp; activities</a:t>
            </a:r>
          </a:p>
          <a:p>
            <a:r>
              <a:rPr lang="en-US" dirty="0"/>
              <a:t>For businesses, producers devote significant time to analyzing property, products, services, employees and liabilities to determine appropriate risk management strategies, a review of previous losses or a loss run can guide the producer </a:t>
            </a:r>
          </a:p>
          <a:p>
            <a:r>
              <a:rPr lang="en-US" dirty="0"/>
              <a:t>Loss run include at a minimum, lists of losses and their total cost</a:t>
            </a:r>
          </a:p>
        </p:txBody>
      </p:sp>
    </p:spTree>
    <p:extLst>
      <p:ext uri="{BB962C8B-B14F-4D97-AF65-F5344CB8AC3E}">
        <p14:creationId xmlns:p14="http://schemas.microsoft.com/office/powerpoint/2010/main" val="2768260762"/>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FFE99-F34D-C8AE-CE3C-7EABCE7AE4CC}"/>
              </a:ext>
            </a:extLst>
          </p:cNvPr>
          <p:cNvSpPr>
            <a:spLocks noGrp="1"/>
          </p:cNvSpPr>
          <p:nvPr>
            <p:ph type="title"/>
          </p:nvPr>
        </p:nvSpPr>
        <p:spPr/>
        <p:txBody>
          <a:bodyPr/>
          <a:lstStyle/>
          <a:p>
            <a:r>
              <a:rPr lang="en-US" b="1" dirty="0"/>
              <a:t>Producers…</a:t>
            </a:r>
          </a:p>
        </p:txBody>
      </p:sp>
      <p:sp>
        <p:nvSpPr>
          <p:cNvPr id="3" name="Content Placeholder 2">
            <a:extLst>
              <a:ext uri="{FF2B5EF4-FFF2-40B4-BE49-F238E27FC236}">
                <a16:creationId xmlns:a16="http://schemas.microsoft.com/office/drawing/2014/main" id="{B4897082-DE3A-4BFA-D524-0862A11D2E9C}"/>
              </a:ext>
            </a:extLst>
          </p:cNvPr>
          <p:cNvSpPr>
            <a:spLocks noGrp="1"/>
          </p:cNvSpPr>
          <p:nvPr>
            <p:ph idx="1"/>
          </p:nvPr>
        </p:nvSpPr>
        <p:spPr/>
        <p:txBody>
          <a:bodyPr/>
          <a:lstStyle/>
          <a:p>
            <a:r>
              <a:rPr lang="en-US" dirty="0"/>
              <a:t>Respond to billing questions</a:t>
            </a:r>
          </a:p>
          <a:p>
            <a:r>
              <a:rPr lang="en-US" dirty="0"/>
              <a:t>Review accounts</a:t>
            </a:r>
          </a:p>
          <a:p>
            <a:r>
              <a:rPr lang="en-US" dirty="0"/>
              <a:t>Answer coverage questions</a:t>
            </a:r>
          </a:p>
          <a:p>
            <a:r>
              <a:rPr lang="en-US" dirty="0"/>
              <a:t>Corresponding with premium auditors and risk control representatives</a:t>
            </a:r>
          </a:p>
          <a:p>
            <a:r>
              <a:rPr lang="en-US" dirty="0"/>
              <a:t>Collecting premiums</a:t>
            </a:r>
          </a:p>
          <a:p>
            <a:r>
              <a:rPr lang="en-US" dirty="0"/>
              <a:t>Typically the point of contact  </a:t>
            </a:r>
          </a:p>
        </p:txBody>
      </p:sp>
    </p:spTree>
    <p:extLst>
      <p:ext uri="{BB962C8B-B14F-4D97-AF65-F5344CB8AC3E}">
        <p14:creationId xmlns:p14="http://schemas.microsoft.com/office/powerpoint/2010/main" val="12032048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83426-A8ED-D5EB-7CB4-01ADE638474B}"/>
              </a:ext>
            </a:extLst>
          </p:cNvPr>
          <p:cNvSpPr>
            <a:spLocks noGrp="1"/>
          </p:cNvSpPr>
          <p:nvPr>
            <p:ph type="title"/>
          </p:nvPr>
        </p:nvSpPr>
        <p:spPr/>
        <p:txBody>
          <a:bodyPr/>
          <a:lstStyle/>
          <a:p>
            <a:r>
              <a:rPr lang="en-US" b="1" dirty="0"/>
              <a:t>Customer Service Reps (CSR)</a:t>
            </a:r>
          </a:p>
        </p:txBody>
      </p:sp>
      <p:sp>
        <p:nvSpPr>
          <p:cNvPr id="3" name="Content Placeholder 2">
            <a:extLst>
              <a:ext uri="{FF2B5EF4-FFF2-40B4-BE49-F238E27FC236}">
                <a16:creationId xmlns:a16="http://schemas.microsoft.com/office/drawing/2014/main" id="{1843EB03-282A-A5E1-1093-BC992B7F366F}"/>
              </a:ext>
            </a:extLst>
          </p:cNvPr>
          <p:cNvSpPr>
            <a:spLocks noGrp="1"/>
          </p:cNvSpPr>
          <p:nvPr>
            <p:ph idx="1"/>
          </p:nvPr>
        </p:nvSpPr>
        <p:spPr/>
        <p:txBody>
          <a:bodyPr/>
          <a:lstStyle/>
          <a:p>
            <a:r>
              <a:rPr lang="en-US" dirty="0"/>
              <a:t>Help Customers identify their coverage needs</a:t>
            </a:r>
          </a:p>
          <a:p>
            <a:r>
              <a:rPr lang="en-US" dirty="0"/>
              <a:t>Provide knowledge advice on how to meet coverage needs</a:t>
            </a:r>
          </a:p>
          <a:p>
            <a:r>
              <a:rPr lang="en-US" dirty="0"/>
              <a:t>Creating a positive interaction</a:t>
            </a:r>
          </a:p>
          <a:p>
            <a:r>
              <a:rPr lang="en-US" dirty="0"/>
              <a:t>Fulfilling requests in a timely manner</a:t>
            </a:r>
          </a:p>
          <a:p>
            <a:r>
              <a:rPr lang="en-US" dirty="0"/>
              <a:t>Responding promptly, professionally and empathetically when a loss occurs </a:t>
            </a:r>
          </a:p>
        </p:txBody>
      </p:sp>
    </p:spTree>
    <p:extLst>
      <p:ext uri="{BB962C8B-B14F-4D97-AF65-F5344CB8AC3E}">
        <p14:creationId xmlns:p14="http://schemas.microsoft.com/office/powerpoint/2010/main" val="1943357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13B9-66A4-180B-B378-E908DF5F5103}"/>
              </a:ext>
            </a:extLst>
          </p:cNvPr>
          <p:cNvSpPr>
            <a:spLocks noGrp="1"/>
          </p:cNvSpPr>
          <p:nvPr>
            <p:ph type="title"/>
          </p:nvPr>
        </p:nvSpPr>
        <p:spPr/>
        <p:txBody>
          <a:bodyPr/>
          <a:lstStyle/>
          <a:p>
            <a:r>
              <a:rPr lang="en-US" b="1" dirty="0"/>
              <a:t>Personal Insurance – Property Insurance</a:t>
            </a:r>
          </a:p>
        </p:txBody>
      </p:sp>
      <p:sp>
        <p:nvSpPr>
          <p:cNvPr id="3" name="Content Placeholder 2">
            <a:extLst>
              <a:ext uri="{FF2B5EF4-FFF2-40B4-BE49-F238E27FC236}">
                <a16:creationId xmlns:a16="http://schemas.microsoft.com/office/drawing/2014/main" id="{2870C3E5-8BDE-CF02-63D4-1830E6AE3510}"/>
              </a:ext>
            </a:extLst>
          </p:cNvPr>
          <p:cNvSpPr>
            <a:spLocks noGrp="1"/>
          </p:cNvSpPr>
          <p:nvPr>
            <p:ph idx="1"/>
          </p:nvPr>
        </p:nvSpPr>
        <p:spPr/>
        <p:txBody>
          <a:bodyPr/>
          <a:lstStyle/>
          <a:p>
            <a:r>
              <a:rPr lang="en-US" b="1" dirty="0"/>
              <a:t>Property Insurance </a:t>
            </a:r>
            <a:r>
              <a:rPr lang="en-US" dirty="0"/>
              <a:t>– Protects an insured’s assets by covering the cost of repairing or replacing property that is damaged, lost or destroyed</a:t>
            </a:r>
          </a:p>
          <a:p>
            <a:r>
              <a:rPr lang="en-US" dirty="0"/>
              <a:t>Can even cover related lost income or extra expenses </a:t>
            </a:r>
          </a:p>
        </p:txBody>
      </p:sp>
    </p:spTree>
    <p:extLst>
      <p:ext uri="{BB962C8B-B14F-4D97-AF65-F5344CB8AC3E}">
        <p14:creationId xmlns:p14="http://schemas.microsoft.com/office/powerpoint/2010/main" val="304162418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D0239-BBEE-C64E-690C-3A4868607A71}"/>
              </a:ext>
            </a:extLst>
          </p:cNvPr>
          <p:cNvSpPr>
            <a:spLocks noGrp="1"/>
          </p:cNvSpPr>
          <p:nvPr>
            <p:ph type="title"/>
          </p:nvPr>
        </p:nvSpPr>
        <p:spPr/>
        <p:txBody>
          <a:bodyPr/>
          <a:lstStyle/>
          <a:p>
            <a:r>
              <a:rPr lang="en-US" b="1" dirty="0"/>
              <a:t>Relationship Management/ Risk Consultation Process</a:t>
            </a:r>
          </a:p>
        </p:txBody>
      </p:sp>
      <p:sp>
        <p:nvSpPr>
          <p:cNvPr id="3" name="Content Placeholder 2">
            <a:extLst>
              <a:ext uri="{FF2B5EF4-FFF2-40B4-BE49-F238E27FC236}">
                <a16:creationId xmlns:a16="http://schemas.microsoft.com/office/drawing/2014/main" id="{1BF23BEB-15C3-07A9-B0F5-01CE834B3E89}"/>
              </a:ext>
            </a:extLst>
          </p:cNvPr>
          <p:cNvSpPr>
            <a:spLocks noGrp="1"/>
          </p:cNvSpPr>
          <p:nvPr>
            <p:ph idx="1"/>
          </p:nvPr>
        </p:nvSpPr>
        <p:spPr/>
        <p:txBody>
          <a:bodyPr>
            <a:normAutofit lnSpcReduction="10000"/>
          </a:bodyPr>
          <a:lstStyle/>
          <a:p>
            <a:r>
              <a:rPr lang="en-US" dirty="0"/>
              <a:t>Superior service creates sales opportunities and attracts new customers to the organization</a:t>
            </a:r>
          </a:p>
          <a:p>
            <a:r>
              <a:rPr lang="en-US" dirty="0"/>
              <a:t>Successful producers don’t just sell insurance, they build long lasting alliances with clients rooted in their role as risk management advisors (especially important for commercial clients) </a:t>
            </a:r>
          </a:p>
          <a:p>
            <a:r>
              <a:rPr lang="en-US" dirty="0"/>
              <a:t>Producers look for potential alternative risk management techniques that might produce even better results for them. They also try to keep an eye on changes to their loss exposures as the combination of insurance and other risk management techniques they use may </a:t>
            </a:r>
            <a:r>
              <a:rPr lang="en-US" dirty="0" err="1"/>
              <a:t>rpove</a:t>
            </a:r>
            <a:r>
              <a:rPr lang="en-US" dirty="0"/>
              <a:t> to be ineffective or become obsolete as new loss exposures develop or as existing loss exposures change or are eliminated </a:t>
            </a:r>
          </a:p>
        </p:txBody>
      </p:sp>
    </p:spTree>
    <p:extLst>
      <p:ext uri="{BB962C8B-B14F-4D97-AF65-F5344CB8AC3E}">
        <p14:creationId xmlns:p14="http://schemas.microsoft.com/office/powerpoint/2010/main" val="31752334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9F0C9-A5E2-62AB-03E5-0455924BEA34}"/>
              </a:ext>
            </a:extLst>
          </p:cNvPr>
          <p:cNvSpPr>
            <a:spLocks noGrp="1"/>
          </p:cNvSpPr>
          <p:nvPr>
            <p:ph type="title"/>
          </p:nvPr>
        </p:nvSpPr>
        <p:spPr/>
        <p:txBody>
          <a:bodyPr/>
          <a:lstStyle/>
          <a:p>
            <a:r>
              <a:rPr lang="en-US" b="1" dirty="0"/>
              <a:t>Steps of the Risk Consultation Process </a:t>
            </a:r>
          </a:p>
        </p:txBody>
      </p:sp>
      <p:sp>
        <p:nvSpPr>
          <p:cNvPr id="3" name="Content Placeholder 2">
            <a:extLst>
              <a:ext uri="{FF2B5EF4-FFF2-40B4-BE49-F238E27FC236}">
                <a16:creationId xmlns:a16="http://schemas.microsoft.com/office/drawing/2014/main" id="{4A861B18-179B-16A3-7405-EFF9F7D30AF1}"/>
              </a:ext>
            </a:extLst>
          </p:cNvPr>
          <p:cNvSpPr>
            <a:spLocks noGrp="1"/>
          </p:cNvSpPr>
          <p:nvPr>
            <p:ph idx="1"/>
          </p:nvPr>
        </p:nvSpPr>
        <p:spPr/>
        <p:txBody>
          <a:bodyPr/>
          <a:lstStyle/>
          <a:p>
            <a:r>
              <a:rPr lang="en-US" dirty="0"/>
              <a:t>1.) Establish standards of acceptable performance</a:t>
            </a:r>
          </a:p>
          <a:p>
            <a:r>
              <a:rPr lang="en-US" dirty="0"/>
              <a:t>2.) Compare actual results with these standards</a:t>
            </a:r>
          </a:p>
          <a:p>
            <a:r>
              <a:rPr lang="en-US" dirty="0"/>
              <a:t>3.) Correct substandard performance or revise standards</a:t>
            </a:r>
          </a:p>
          <a:p>
            <a:r>
              <a:rPr lang="en-US" dirty="0"/>
              <a:t>4.) Evaluate substantially exceeded standards </a:t>
            </a:r>
          </a:p>
        </p:txBody>
      </p:sp>
    </p:spTree>
    <p:extLst>
      <p:ext uri="{BB962C8B-B14F-4D97-AF65-F5344CB8AC3E}">
        <p14:creationId xmlns:p14="http://schemas.microsoft.com/office/powerpoint/2010/main" val="319067011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BBC65-A143-EEE5-168F-188F0BA5A2D5}"/>
              </a:ext>
            </a:extLst>
          </p:cNvPr>
          <p:cNvSpPr>
            <a:spLocks noGrp="1"/>
          </p:cNvSpPr>
          <p:nvPr>
            <p:ph type="title"/>
          </p:nvPr>
        </p:nvSpPr>
        <p:spPr/>
        <p:txBody>
          <a:bodyPr/>
          <a:lstStyle/>
          <a:p>
            <a:r>
              <a:rPr lang="en-US" b="1" dirty="0"/>
              <a:t>(Step 1) Establish Standards of Acceptable Performance </a:t>
            </a:r>
          </a:p>
        </p:txBody>
      </p:sp>
      <p:sp>
        <p:nvSpPr>
          <p:cNvPr id="3" name="Content Placeholder 2">
            <a:extLst>
              <a:ext uri="{FF2B5EF4-FFF2-40B4-BE49-F238E27FC236}">
                <a16:creationId xmlns:a16="http://schemas.microsoft.com/office/drawing/2014/main" id="{B89146F9-C276-6176-C863-E051F74C0DE7}"/>
              </a:ext>
            </a:extLst>
          </p:cNvPr>
          <p:cNvSpPr>
            <a:spLocks noGrp="1"/>
          </p:cNvSpPr>
          <p:nvPr>
            <p:ph idx="1"/>
          </p:nvPr>
        </p:nvSpPr>
        <p:spPr/>
        <p:txBody>
          <a:bodyPr>
            <a:normAutofit fontScale="85000" lnSpcReduction="20000"/>
          </a:bodyPr>
          <a:lstStyle/>
          <a:p>
            <a:r>
              <a:rPr lang="en-US" dirty="0"/>
              <a:t>Work with the client to establish the standards of acceptable performance. The business and the producer collaborate to agree on what success looks like for the risk management program. There are lots of ways to measure how well a program is working. The best ones measure it’s results and the activities that produced them. </a:t>
            </a:r>
          </a:p>
          <a:p>
            <a:r>
              <a:rPr lang="en-US" b="1" dirty="0"/>
              <a:t>Results based standards </a:t>
            </a:r>
            <a:r>
              <a:rPr lang="en-US" dirty="0"/>
              <a:t>– Focus on the goals of the program, no matter how much effort is required to achieve them</a:t>
            </a:r>
          </a:p>
          <a:p>
            <a:r>
              <a:rPr lang="en-US" dirty="0"/>
              <a:t>Examples of results-based standards could include eliminating the theft of data by hackers or reducing on-sire accidents by 50%</a:t>
            </a:r>
          </a:p>
          <a:p>
            <a:r>
              <a:rPr lang="en-US" b="1" dirty="0"/>
              <a:t>Activity standards </a:t>
            </a:r>
            <a:r>
              <a:rPr lang="en-US" dirty="0"/>
              <a:t>– focus on the quality and quantity of risk management activity such as the installation of new safety equipment, rather than on outcomes are also necessary to obtain a complete picture of the success or failure of a risk management program. Example of a activity based risk management standard would be installing rear-view cameras in  all work vehicles </a:t>
            </a:r>
          </a:p>
        </p:txBody>
      </p:sp>
    </p:spTree>
    <p:extLst>
      <p:ext uri="{BB962C8B-B14F-4D97-AF65-F5344CB8AC3E}">
        <p14:creationId xmlns:p14="http://schemas.microsoft.com/office/powerpoint/2010/main" val="39040461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AF58C-CD47-ACC7-0EC2-109CE5A62C1C}"/>
              </a:ext>
            </a:extLst>
          </p:cNvPr>
          <p:cNvSpPr>
            <a:spLocks noGrp="1"/>
          </p:cNvSpPr>
          <p:nvPr>
            <p:ph type="title"/>
          </p:nvPr>
        </p:nvSpPr>
        <p:spPr/>
        <p:txBody>
          <a:bodyPr/>
          <a:lstStyle/>
          <a:p>
            <a:r>
              <a:rPr lang="en-US" b="1" dirty="0"/>
              <a:t>(Step 2) Compare Actual Results with the Standards</a:t>
            </a:r>
          </a:p>
        </p:txBody>
      </p:sp>
      <p:sp>
        <p:nvSpPr>
          <p:cNvPr id="3" name="Content Placeholder 2">
            <a:extLst>
              <a:ext uri="{FF2B5EF4-FFF2-40B4-BE49-F238E27FC236}">
                <a16:creationId xmlns:a16="http://schemas.microsoft.com/office/drawing/2014/main" id="{B2B0DEEB-4707-F8EC-171E-2CAB68A0A436}"/>
              </a:ext>
            </a:extLst>
          </p:cNvPr>
          <p:cNvSpPr>
            <a:spLocks noGrp="1"/>
          </p:cNvSpPr>
          <p:nvPr>
            <p:ph idx="1"/>
          </p:nvPr>
        </p:nvSpPr>
        <p:spPr/>
        <p:txBody>
          <a:bodyPr>
            <a:normAutofit fontScale="92500" lnSpcReduction="10000"/>
          </a:bodyPr>
          <a:lstStyle/>
          <a:p>
            <a:r>
              <a:rPr lang="en-US" dirty="0"/>
              <a:t>Involves taking the standards developed in Step 1 and combining them in a way that allows the actual results to be compares with the goals</a:t>
            </a:r>
          </a:p>
          <a:p>
            <a:r>
              <a:rPr lang="en-US" dirty="0"/>
              <a:t>For example, a result standard for an organization attempting to prevent employee accidents could be stated as a decreasing # of accidents from one year to the next. Alternatively, an activity standard relating to the same employee accidents could specify quarterly safety training for employees </a:t>
            </a:r>
          </a:p>
          <a:p>
            <a:r>
              <a:rPr lang="en-US" dirty="0"/>
              <a:t>By working with a client to compare the actual # of accidents that occur with the # established in the results standard</a:t>
            </a:r>
          </a:p>
          <a:p>
            <a:r>
              <a:rPr lang="en-US" dirty="0"/>
              <a:t>The producer can learn whether the activity standards are achieving the desired results </a:t>
            </a:r>
          </a:p>
        </p:txBody>
      </p:sp>
    </p:spTree>
    <p:extLst>
      <p:ext uri="{BB962C8B-B14F-4D97-AF65-F5344CB8AC3E}">
        <p14:creationId xmlns:p14="http://schemas.microsoft.com/office/powerpoint/2010/main" val="351592800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84230-9505-7712-66EC-52C55113EEE7}"/>
              </a:ext>
            </a:extLst>
          </p:cNvPr>
          <p:cNvSpPr>
            <a:spLocks noGrp="1"/>
          </p:cNvSpPr>
          <p:nvPr>
            <p:ph type="title"/>
          </p:nvPr>
        </p:nvSpPr>
        <p:spPr/>
        <p:txBody>
          <a:bodyPr/>
          <a:lstStyle/>
          <a:p>
            <a:r>
              <a:rPr lang="en-US" b="1" dirty="0"/>
              <a:t>(Step 3) Correct Substandard Performance or Revise Standards </a:t>
            </a:r>
          </a:p>
        </p:txBody>
      </p:sp>
      <p:sp>
        <p:nvSpPr>
          <p:cNvPr id="3" name="Content Placeholder 2">
            <a:extLst>
              <a:ext uri="{FF2B5EF4-FFF2-40B4-BE49-F238E27FC236}">
                <a16:creationId xmlns:a16="http://schemas.microsoft.com/office/drawing/2014/main" id="{CF843B9D-8F45-E360-73CE-EFF726000913}"/>
              </a:ext>
            </a:extLst>
          </p:cNvPr>
          <p:cNvSpPr>
            <a:spLocks noGrp="1"/>
          </p:cNvSpPr>
          <p:nvPr>
            <p:ph idx="1"/>
          </p:nvPr>
        </p:nvSpPr>
        <p:spPr/>
        <p:txBody>
          <a:bodyPr>
            <a:normAutofit fontScale="92500" lnSpcReduction="10000"/>
          </a:bodyPr>
          <a:lstStyle/>
          <a:p>
            <a:r>
              <a:rPr lang="en-US" dirty="0"/>
              <a:t>One situation in which a producer’s risk management expertise is vital, is when a risk managements program performance is substandard. For example if losses are increasing or risk control activities are not taking place as planned. A producer can appraise the situation and figure out whether loss exposures have changed since the program was implemented or maybe more of the company’s employees need to buy into the risk management plan</a:t>
            </a:r>
          </a:p>
          <a:p>
            <a:r>
              <a:rPr lang="en-US" dirty="0"/>
              <a:t>Its also possible that the risk management techniques are not working</a:t>
            </a:r>
          </a:p>
          <a:p>
            <a:r>
              <a:rPr lang="en-US" dirty="0"/>
              <a:t>Or if the risk management techniques are not the problem, the standards may be. For example, if a client’s workforce has doubled, there will be more employee injuries and a result standard based on a lower # of employees will need to be updated</a:t>
            </a:r>
          </a:p>
        </p:txBody>
      </p:sp>
    </p:spTree>
    <p:extLst>
      <p:ext uri="{BB962C8B-B14F-4D97-AF65-F5344CB8AC3E}">
        <p14:creationId xmlns:p14="http://schemas.microsoft.com/office/powerpoint/2010/main" val="70586055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124F0-6A8E-DBE2-4F39-4CF153A63C70}"/>
              </a:ext>
            </a:extLst>
          </p:cNvPr>
          <p:cNvSpPr>
            <a:spLocks noGrp="1"/>
          </p:cNvSpPr>
          <p:nvPr>
            <p:ph type="title"/>
          </p:nvPr>
        </p:nvSpPr>
        <p:spPr/>
        <p:txBody>
          <a:bodyPr/>
          <a:lstStyle/>
          <a:p>
            <a:r>
              <a:rPr lang="en-US" b="1" dirty="0"/>
              <a:t>(Step 4) Evaluate substantially Exceeded Standards</a:t>
            </a:r>
          </a:p>
        </p:txBody>
      </p:sp>
      <p:sp>
        <p:nvSpPr>
          <p:cNvPr id="3" name="Content Placeholder 2">
            <a:extLst>
              <a:ext uri="{FF2B5EF4-FFF2-40B4-BE49-F238E27FC236}">
                <a16:creationId xmlns:a16="http://schemas.microsoft.com/office/drawing/2014/main" id="{5DC07E8B-CF21-48F5-24F1-C22BFA393227}"/>
              </a:ext>
            </a:extLst>
          </p:cNvPr>
          <p:cNvSpPr>
            <a:spLocks noGrp="1"/>
          </p:cNvSpPr>
          <p:nvPr>
            <p:ph idx="1"/>
          </p:nvPr>
        </p:nvSpPr>
        <p:spPr/>
        <p:txBody>
          <a:bodyPr/>
          <a:lstStyle/>
          <a:p>
            <a:r>
              <a:rPr lang="en-US" b="1" dirty="0"/>
              <a:t>Risk Management goals should be attainable but they should also pose a challenge</a:t>
            </a:r>
          </a:p>
          <a:p>
            <a:r>
              <a:rPr lang="en-US" dirty="0"/>
              <a:t>One standard that is used to measure the performance of an organizations entire risk management program. Not just its premium cost is the cost of risk. </a:t>
            </a:r>
          </a:p>
          <a:p>
            <a:r>
              <a:rPr lang="en-US" b="1" dirty="0"/>
              <a:t>Cost of Risk </a:t>
            </a:r>
            <a:r>
              <a:rPr lang="en-US" dirty="0"/>
              <a:t>or </a:t>
            </a:r>
            <a:r>
              <a:rPr lang="en-US" b="1" dirty="0"/>
              <a:t>Total Cost of Risk (TCOR) </a:t>
            </a:r>
            <a:r>
              <a:rPr lang="en-US" dirty="0"/>
              <a:t>is the total cost of all aspects of the organization that relate to managing risk, such as the cost of retained losses, insurance premiums, and resources devoted to risk management </a:t>
            </a:r>
          </a:p>
        </p:txBody>
      </p:sp>
    </p:spTree>
    <p:extLst>
      <p:ext uri="{BB962C8B-B14F-4D97-AF65-F5344CB8AC3E}">
        <p14:creationId xmlns:p14="http://schemas.microsoft.com/office/powerpoint/2010/main" val="229519451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E7EFF-2C0F-355B-37CB-20D613AECA18}"/>
              </a:ext>
            </a:extLst>
          </p:cNvPr>
          <p:cNvSpPr>
            <a:spLocks noGrp="1"/>
          </p:cNvSpPr>
          <p:nvPr>
            <p:ph type="title"/>
          </p:nvPr>
        </p:nvSpPr>
        <p:spPr>
          <a:xfrm>
            <a:off x="924024" y="365125"/>
            <a:ext cx="10429775" cy="1325563"/>
          </a:xfrm>
        </p:spPr>
        <p:txBody>
          <a:bodyPr/>
          <a:lstStyle/>
          <a:p>
            <a:r>
              <a:rPr lang="en-US" b="1" dirty="0"/>
              <a:t>Not Ideally Insurable Loss Exposures </a:t>
            </a:r>
          </a:p>
        </p:txBody>
      </p:sp>
      <p:sp>
        <p:nvSpPr>
          <p:cNvPr id="3" name="Content Placeholder 2">
            <a:extLst>
              <a:ext uri="{FF2B5EF4-FFF2-40B4-BE49-F238E27FC236}">
                <a16:creationId xmlns:a16="http://schemas.microsoft.com/office/drawing/2014/main" id="{98C8623D-25D5-E613-E1E9-30704F65E86A}"/>
              </a:ext>
            </a:extLst>
          </p:cNvPr>
          <p:cNvSpPr>
            <a:spLocks noGrp="1"/>
          </p:cNvSpPr>
          <p:nvPr>
            <p:ph idx="1"/>
          </p:nvPr>
        </p:nvSpPr>
        <p:spPr/>
        <p:txBody>
          <a:bodyPr/>
          <a:lstStyle/>
          <a:p>
            <a:r>
              <a:rPr lang="en-US" dirty="0"/>
              <a:t>Homes located within a half mile of a river on a designated flood plain</a:t>
            </a:r>
          </a:p>
          <a:p>
            <a:r>
              <a:rPr lang="en-US" dirty="0"/>
              <a:t>Flood is often not covered under homeowners insurance policy</a:t>
            </a:r>
          </a:p>
          <a:p>
            <a:r>
              <a:rPr lang="en-US" dirty="0"/>
              <a:t>Agency might want to sell an additional flood coverage endorsement </a:t>
            </a:r>
          </a:p>
        </p:txBody>
      </p:sp>
    </p:spTree>
    <p:extLst>
      <p:ext uri="{BB962C8B-B14F-4D97-AF65-F5344CB8AC3E}">
        <p14:creationId xmlns:p14="http://schemas.microsoft.com/office/powerpoint/2010/main" val="52741595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5D467-71A8-3C5C-8DB2-75D7AAFAA23A}"/>
              </a:ext>
            </a:extLst>
          </p:cNvPr>
          <p:cNvSpPr>
            <a:spLocks noGrp="1"/>
          </p:cNvSpPr>
          <p:nvPr>
            <p:ph type="title"/>
          </p:nvPr>
        </p:nvSpPr>
        <p:spPr/>
        <p:txBody>
          <a:bodyPr/>
          <a:lstStyle/>
          <a:p>
            <a:r>
              <a:rPr lang="en-US" b="1" dirty="0"/>
              <a:t>Characteristics of Ideally Insurable Loss Exposures</a:t>
            </a:r>
          </a:p>
        </p:txBody>
      </p:sp>
      <p:sp>
        <p:nvSpPr>
          <p:cNvPr id="3" name="Content Placeholder 2">
            <a:extLst>
              <a:ext uri="{FF2B5EF4-FFF2-40B4-BE49-F238E27FC236}">
                <a16:creationId xmlns:a16="http://schemas.microsoft.com/office/drawing/2014/main" id="{A516D82F-6164-9939-9049-4CCDB2DA132A}"/>
              </a:ext>
            </a:extLst>
          </p:cNvPr>
          <p:cNvSpPr>
            <a:spLocks noGrp="1"/>
          </p:cNvSpPr>
          <p:nvPr>
            <p:ph idx="1"/>
          </p:nvPr>
        </p:nvSpPr>
        <p:spPr/>
        <p:txBody>
          <a:bodyPr>
            <a:normAutofit fontScale="92500" lnSpcReduction="20000"/>
          </a:bodyPr>
          <a:lstStyle/>
          <a:p>
            <a:r>
              <a:rPr lang="en-US" dirty="0"/>
              <a:t>Some kinds of loss may be entirely uninsurable </a:t>
            </a:r>
          </a:p>
          <a:p>
            <a:r>
              <a:rPr lang="en-US" dirty="0"/>
              <a:t>6 Key Traits of an ideally insurable loss exposure </a:t>
            </a:r>
          </a:p>
          <a:p>
            <a:r>
              <a:rPr lang="en-US" b="1" dirty="0"/>
              <a:t>Pure Risk- </a:t>
            </a:r>
            <a:r>
              <a:rPr lang="en-US" dirty="0"/>
              <a:t>Involves pure risk, not speculative risk</a:t>
            </a:r>
          </a:p>
          <a:p>
            <a:r>
              <a:rPr lang="en-US" b="1" dirty="0"/>
              <a:t>Fortuitous Losses </a:t>
            </a:r>
            <a:r>
              <a:rPr lang="en-US" dirty="0"/>
              <a:t>- Subject to Fortuitous loss from the insured’s standpoint</a:t>
            </a:r>
          </a:p>
          <a:p>
            <a:r>
              <a:rPr lang="en-US" b="1" dirty="0"/>
              <a:t>Definite &amp; Measurable </a:t>
            </a:r>
            <a:r>
              <a:rPr lang="en-US" dirty="0"/>
              <a:t>- Subject to losses that are definite in time, cause and location and that are measurable </a:t>
            </a:r>
          </a:p>
          <a:p>
            <a:r>
              <a:rPr lang="en-US" b="1" dirty="0"/>
              <a:t>Large # of Similar Exposure Units </a:t>
            </a:r>
            <a:r>
              <a:rPr lang="en-US" dirty="0"/>
              <a:t>– One of a large # of similar exposure units</a:t>
            </a:r>
          </a:p>
          <a:p>
            <a:r>
              <a:rPr lang="en-US" b="1" dirty="0"/>
              <a:t>Independent &amp; Not Catastrophic </a:t>
            </a:r>
            <a:r>
              <a:rPr lang="en-US" dirty="0"/>
              <a:t>– Not subject to a loss that would simultaneously affect many other similar loss exposures; not catastrophic </a:t>
            </a:r>
          </a:p>
          <a:p>
            <a:r>
              <a:rPr lang="en-US" b="1" dirty="0"/>
              <a:t>Affordable</a:t>
            </a:r>
            <a:r>
              <a:rPr lang="en-US" dirty="0"/>
              <a:t> – Premiums are economically feasible </a:t>
            </a:r>
          </a:p>
        </p:txBody>
      </p:sp>
    </p:spTree>
    <p:extLst>
      <p:ext uri="{BB962C8B-B14F-4D97-AF65-F5344CB8AC3E}">
        <p14:creationId xmlns:p14="http://schemas.microsoft.com/office/powerpoint/2010/main" val="3255102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6413-93A3-5B28-1744-CD66DF05C0C7}"/>
              </a:ext>
            </a:extLst>
          </p:cNvPr>
          <p:cNvSpPr>
            <a:spLocks noGrp="1"/>
          </p:cNvSpPr>
          <p:nvPr>
            <p:ph type="title"/>
          </p:nvPr>
        </p:nvSpPr>
        <p:spPr/>
        <p:txBody>
          <a:bodyPr/>
          <a:lstStyle/>
          <a:p>
            <a:r>
              <a:rPr lang="en-US" b="1" dirty="0"/>
              <a:t>Pure Risk</a:t>
            </a:r>
          </a:p>
        </p:txBody>
      </p:sp>
      <p:sp>
        <p:nvSpPr>
          <p:cNvPr id="3" name="Content Placeholder 2">
            <a:extLst>
              <a:ext uri="{FF2B5EF4-FFF2-40B4-BE49-F238E27FC236}">
                <a16:creationId xmlns:a16="http://schemas.microsoft.com/office/drawing/2014/main" id="{E7217948-B4EE-76FF-9E03-A72B1BD9FB24}"/>
              </a:ext>
            </a:extLst>
          </p:cNvPr>
          <p:cNvSpPr>
            <a:spLocks noGrp="1"/>
          </p:cNvSpPr>
          <p:nvPr>
            <p:ph idx="1"/>
          </p:nvPr>
        </p:nvSpPr>
        <p:spPr/>
        <p:txBody>
          <a:bodyPr/>
          <a:lstStyle/>
          <a:p>
            <a:r>
              <a:rPr lang="en-US" dirty="0"/>
              <a:t>Pure Risk entails a chance of a loss or no loss but no chance of gain</a:t>
            </a:r>
          </a:p>
          <a:p>
            <a:r>
              <a:rPr lang="en-US" dirty="0"/>
              <a:t>Speculative Risk entails the opportunity of loss, no loss or gain</a:t>
            </a:r>
          </a:p>
          <a:p>
            <a:r>
              <a:rPr lang="en-US" dirty="0"/>
              <a:t>Insurance is not designed to finance speculative risks</a:t>
            </a:r>
          </a:p>
          <a:p>
            <a:r>
              <a:rPr lang="en-US" dirty="0"/>
              <a:t>A purpose of insurance is to cover the insured for a loss, not to enable the insured to profit </a:t>
            </a:r>
          </a:p>
          <a:p>
            <a:pPr marL="0" indent="0">
              <a:buNone/>
            </a:pPr>
            <a:endParaRPr lang="en-US" dirty="0"/>
          </a:p>
        </p:txBody>
      </p:sp>
    </p:spTree>
    <p:extLst>
      <p:ext uri="{BB962C8B-B14F-4D97-AF65-F5344CB8AC3E}">
        <p14:creationId xmlns:p14="http://schemas.microsoft.com/office/powerpoint/2010/main" val="399284686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02985-BE8D-C575-3AF6-396DEFC80881}"/>
              </a:ext>
            </a:extLst>
          </p:cNvPr>
          <p:cNvSpPr>
            <a:spLocks noGrp="1"/>
          </p:cNvSpPr>
          <p:nvPr>
            <p:ph type="title"/>
          </p:nvPr>
        </p:nvSpPr>
        <p:spPr/>
        <p:txBody>
          <a:bodyPr/>
          <a:lstStyle/>
          <a:p>
            <a:r>
              <a:rPr lang="en-US" b="1" dirty="0"/>
              <a:t>Fortuitous </a:t>
            </a:r>
          </a:p>
        </p:txBody>
      </p:sp>
      <p:sp>
        <p:nvSpPr>
          <p:cNvPr id="3" name="Content Placeholder 2">
            <a:extLst>
              <a:ext uri="{FF2B5EF4-FFF2-40B4-BE49-F238E27FC236}">
                <a16:creationId xmlns:a16="http://schemas.microsoft.com/office/drawing/2014/main" id="{EB2EE556-B2ED-F98B-9876-4C0907E4BF7E}"/>
              </a:ext>
            </a:extLst>
          </p:cNvPr>
          <p:cNvSpPr>
            <a:spLocks noGrp="1"/>
          </p:cNvSpPr>
          <p:nvPr>
            <p:ph idx="1"/>
          </p:nvPr>
        </p:nvSpPr>
        <p:spPr/>
        <p:txBody>
          <a:bodyPr/>
          <a:lstStyle/>
          <a:p>
            <a:r>
              <a:rPr lang="en-US" dirty="0"/>
              <a:t>Should be fortuitous from the insured standpoint</a:t>
            </a:r>
          </a:p>
          <a:p>
            <a:r>
              <a:rPr lang="en-US" dirty="0"/>
              <a:t>This means that the loss should occur by chance not by design </a:t>
            </a:r>
          </a:p>
          <a:p>
            <a:r>
              <a:rPr lang="en-US" dirty="0"/>
              <a:t>For a loss to be fortuitous, the insured cannot have control over whether or when a loss will occur. If the insured has control, the insured might have an incentive to cause a loss </a:t>
            </a:r>
          </a:p>
          <a:p>
            <a:pPr marL="0" indent="0">
              <a:buNone/>
            </a:pPr>
            <a:endParaRPr lang="en-US" dirty="0"/>
          </a:p>
        </p:txBody>
      </p:sp>
    </p:spTree>
    <p:extLst>
      <p:ext uri="{BB962C8B-B14F-4D97-AF65-F5344CB8AC3E}">
        <p14:creationId xmlns:p14="http://schemas.microsoft.com/office/powerpoint/2010/main" val="198983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00F41-9B1B-C695-3AE6-72436A056D43}"/>
              </a:ext>
            </a:extLst>
          </p:cNvPr>
          <p:cNvSpPr>
            <a:spLocks noGrp="1"/>
          </p:cNvSpPr>
          <p:nvPr>
            <p:ph type="title"/>
          </p:nvPr>
        </p:nvSpPr>
        <p:spPr/>
        <p:txBody>
          <a:bodyPr/>
          <a:lstStyle/>
          <a:p>
            <a:r>
              <a:rPr lang="en-US" b="1" dirty="0"/>
              <a:t>Personal Insurance – Liability Insurance</a:t>
            </a:r>
          </a:p>
        </p:txBody>
      </p:sp>
      <p:sp>
        <p:nvSpPr>
          <p:cNvPr id="3" name="Content Placeholder 2">
            <a:extLst>
              <a:ext uri="{FF2B5EF4-FFF2-40B4-BE49-F238E27FC236}">
                <a16:creationId xmlns:a16="http://schemas.microsoft.com/office/drawing/2014/main" id="{FD159DFC-4A10-872A-C8D7-2EAF0A68C390}"/>
              </a:ext>
            </a:extLst>
          </p:cNvPr>
          <p:cNvSpPr>
            <a:spLocks noGrp="1"/>
          </p:cNvSpPr>
          <p:nvPr>
            <p:ph idx="1"/>
          </p:nvPr>
        </p:nvSpPr>
        <p:spPr/>
        <p:txBody>
          <a:bodyPr/>
          <a:lstStyle/>
          <a:p>
            <a:r>
              <a:rPr lang="en-US" b="1" dirty="0"/>
              <a:t>Liability Insurance - </a:t>
            </a:r>
            <a:r>
              <a:rPr lang="en-US" dirty="0"/>
              <a:t>provides payment for injury to others or damage to others property for which the insured is legally responsible, it also covers the cost to defend the insured against related lawsuits</a:t>
            </a:r>
          </a:p>
        </p:txBody>
      </p:sp>
    </p:spTree>
    <p:extLst>
      <p:ext uri="{BB962C8B-B14F-4D97-AF65-F5344CB8AC3E}">
        <p14:creationId xmlns:p14="http://schemas.microsoft.com/office/powerpoint/2010/main" val="2060008643"/>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A045-6DF7-2AE1-519B-DF7D1E20B8C7}"/>
              </a:ext>
            </a:extLst>
          </p:cNvPr>
          <p:cNvSpPr>
            <a:spLocks noGrp="1"/>
          </p:cNvSpPr>
          <p:nvPr>
            <p:ph type="title"/>
          </p:nvPr>
        </p:nvSpPr>
        <p:spPr/>
        <p:txBody>
          <a:bodyPr/>
          <a:lstStyle/>
          <a:p>
            <a:r>
              <a:rPr lang="en-US" b="1" dirty="0"/>
              <a:t>Definite &amp; Measurable </a:t>
            </a:r>
          </a:p>
        </p:txBody>
      </p:sp>
      <p:sp>
        <p:nvSpPr>
          <p:cNvPr id="3" name="Content Placeholder 2">
            <a:extLst>
              <a:ext uri="{FF2B5EF4-FFF2-40B4-BE49-F238E27FC236}">
                <a16:creationId xmlns:a16="http://schemas.microsoft.com/office/drawing/2014/main" id="{CDB7CC64-5EB1-7FA3-FDB1-BC1D5D41098B}"/>
              </a:ext>
            </a:extLst>
          </p:cNvPr>
          <p:cNvSpPr>
            <a:spLocks noGrp="1"/>
          </p:cNvSpPr>
          <p:nvPr>
            <p:ph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1" i="0" u="none" strike="noStrike" kern="1200" cap="none" spc="0" normalizeH="0" baseline="0" noProof="0" dirty="0">
                <a:ln>
                  <a:noFill/>
                </a:ln>
                <a:solidFill>
                  <a:prstClr val="black"/>
                </a:solidFill>
                <a:effectLst/>
                <a:uLnTx/>
                <a:uFillTx/>
                <a:latin typeface="Calibri" panose="020F0502020204030204"/>
                <a:ea typeface="+mn-ea"/>
                <a:cs typeface="+mn-cs"/>
              </a:rPr>
              <a:t>Definite &amp; Measurable </a:t>
            </a:r>
            <a:r>
              <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rPr>
              <a:t>- Subject to losses that are definite in time, cause and location and that are measurable </a:t>
            </a:r>
          </a:p>
          <a:p>
            <a:endParaRPr lang="en-US" dirty="0"/>
          </a:p>
        </p:txBody>
      </p:sp>
    </p:spTree>
    <p:extLst>
      <p:ext uri="{BB962C8B-B14F-4D97-AF65-F5344CB8AC3E}">
        <p14:creationId xmlns:p14="http://schemas.microsoft.com/office/powerpoint/2010/main" val="975820420"/>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89EF-0577-3083-318C-0FC6EC1CE9A3}"/>
              </a:ext>
            </a:extLst>
          </p:cNvPr>
          <p:cNvSpPr>
            <a:spLocks noGrp="1"/>
          </p:cNvSpPr>
          <p:nvPr>
            <p:ph type="title"/>
          </p:nvPr>
        </p:nvSpPr>
        <p:spPr/>
        <p:txBody>
          <a:bodyPr/>
          <a:lstStyle/>
          <a:p>
            <a:r>
              <a:rPr lang="en-US" b="1" dirty="0"/>
              <a:t>One of a Larger Number and Independent</a:t>
            </a:r>
          </a:p>
        </p:txBody>
      </p:sp>
      <p:sp>
        <p:nvSpPr>
          <p:cNvPr id="3" name="Content Placeholder 2">
            <a:extLst>
              <a:ext uri="{FF2B5EF4-FFF2-40B4-BE49-F238E27FC236}">
                <a16:creationId xmlns:a16="http://schemas.microsoft.com/office/drawing/2014/main" id="{A35551AE-74E1-876B-0731-92898F8FC063}"/>
              </a:ext>
            </a:extLst>
          </p:cNvPr>
          <p:cNvSpPr>
            <a:spLocks noGrp="1"/>
          </p:cNvSpPr>
          <p:nvPr>
            <p:ph idx="1"/>
          </p:nvPr>
        </p:nvSpPr>
        <p:spPr/>
        <p:txBody>
          <a:bodyPr/>
          <a:lstStyle/>
          <a:p>
            <a:r>
              <a:rPr lang="en-US" dirty="0"/>
              <a:t>One of a Larger # of similar exposure units</a:t>
            </a:r>
          </a:p>
          <a:p>
            <a:r>
              <a:rPr lang="en-US" dirty="0"/>
              <a:t>Some common loss exposures that satisfy this requirement (Homes, Offices, Automobiles) </a:t>
            </a:r>
          </a:p>
        </p:txBody>
      </p:sp>
    </p:spTree>
    <p:extLst>
      <p:ext uri="{BB962C8B-B14F-4D97-AF65-F5344CB8AC3E}">
        <p14:creationId xmlns:p14="http://schemas.microsoft.com/office/powerpoint/2010/main" val="149590968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01AC9-BA2F-03CD-9215-2170985597F7}"/>
              </a:ext>
            </a:extLst>
          </p:cNvPr>
          <p:cNvSpPr>
            <a:spLocks noGrp="1"/>
          </p:cNvSpPr>
          <p:nvPr>
            <p:ph type="title"/>
          </p:nvPr>
        </p:nvSpPr>
        <p:spPr/>
        <p:txBody>
          <a:bodyPr/>
          <a:lstStyle/>
          <a:p>
            <a:r>
              <a:rPr lang="en-US" b="1" dirty="0"/>
              <a:t>Independent (Not Catastrophic) </a:t>
            </a:r>
          </a:p>
        </p:txBody>
      </p:sp>
      <p:sp>
        <p:nvSpPr>
          <p:cNvPr id="3" name="Content Placeholder 2">
            <a:extLst>
              <a:ext uri="{FF2B5EF4-FFF2-40B4-BE49-F238E27FC236}">
                <a16:creationId xmlns:a16="http://schemas.microsoft.com/office/drawing/2014/main" id="{36C43441-0F7D-084F-41AD-6340F61B90D2}"/>
              </a:ext>
            </a:extLst>
          </p:cNvPr>
          <p:cNvSpPr>
            <a:spLocks noGrp="1"/>
          </p:cNvSpPr>
          <p:nvPr>
            <p:ph idx="1"/>
          </p:nvPr>
        </p:nvSpPr>
        <p:spPr/>
        <p:txBody>
          <a:bodyPr/>
          <a:lstStyle/>
          <a:p>
            <a:r>
              <a:rPr lang="en-US" dirty="0"/>
              <a:t>Independent means that a loss suffered by one insured, does not affect any other insured or group of insureds </a:t>
            </a:r>
          </a:p>
        </p:txBody>
      </p:sp>
    </p:spTree>
    <p:extLst>
      <p:ext uri="{BB962C8B-B14F-4D97-AF65-F5344CB8AC3E}">
        <p14:creationId xmlns:p14="http://schemas.microsoft.com/office/powerpoint/2010/main" val="3559240637"/>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48AF-B8EC-2AA2-BD4D-4FFB08589877}"/>
              </a:ext>
            </a:extLst>
          </p:cNvPr>
          <p:cNvSpPr>
            <a:spLocks noGrp="1"/>
          </p:cNvSpPr>
          <p:nvPr>
            <p:ph type="title"/>
          </p:nvPr>
        </p:nvSpPr>
        <p:spPr/>
        <p:txBody>
          <a:bodyPr/>
          <a:lstStyle/>
          <a:p>
            <a:r>
              <a:rPr lang="en-US" b="1" dirty="0"/>
              <a:t>Catastrophic Loss (Severe) </a:t>
            </a:r>
          </a:p>
        </p:txBody>
      </p:sp>
      <p:sp>
        <p:nvSpPr>
          <p:cNvPr id="3" name="Content Placeholder 2">
            <a:extLst>
              <a:ext uri="{FF2B5EF4-FFF2-40B4-BE49-F238E27FC236}">
                <a16:creationId xmlns:a16="http://schemas.microsoft.com/office/drawing/2014/main" id="{37F5CB92-B0A2-AC7B-A476-312049F6A8C4}"/>
              </a:ext>
            </a:extLst>
          </p:cNvPr>
          <p:cNvSpPr>
            <a:spLocks noGrp="1"/>
          </p:cNvSpPr>
          <p:nvPr>
            <p:ph idx="1"/>
          </p:nvPr>
        </p:nvSpPr>
        <p:spPr/>
        <p:txBody>
          <a:bodyPr/>
          <a:lstStyle/>
          <a:p>
            <a:r>
              <a:rPr lang="en-US" dirty="0"/>
              <a:t>Involves numerous exposure units suffering the same type of loss simultaneously, with significant financial consequences for the insurer</a:t>
            </a:r>
          </a:p>
          <a:p>
            <a:r>
              <a:rPr lang="en-US" dirty="0"/>
              <a:t>If a large # of insured, who are covered for the same type of loss were to incur losses simultaneously, the insurance mechanism would not operate economically and losses to the insurer would be catastrophic </a:t>
            </a:r>
          </a:p>
        </p:txBody>
      </p:sp>
    </p:spTree>
    <p:extLst>
      <p:ext uri="{BB962C8B-B14F-4D97-AF65-F5344CB8AC3E}">
        <p14:creationId xmlns:p14="http://schemas.microsoft.com/office/powerpoint/2010/main" val="4115306230"/>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06FC-29B5-DCE2-8862-BD966682E32E}"/>
              </a:ext>
            </a:extLst>
          </p:cNvPr>
          <p:cNvSpPr>
            <a:spLocks noGrp="1"/>
          </p:cNvSpPr>
          <p:nvPr>
            <p:ph type="title"/>
          </p:nvPr>
        </p:nvSpPr>
        <p:spPr/>
        <p:txBody>
          <a:bodyPr/>
          <a:lstStyle/>
          <a:p>
            <a:r>
              <a:rPr lang="en-US" b="1" dirty="0"/>
              <a:t>Affordable</a:t>
            </a:r>
          </a:p>
        </p:txBody>
      </p:sp>
      <p:sp>
        <p:nvSpPr>
          <p:cNvPr id="3" name="Content Placeholder 2">
            <a:extLst>
              <a:ext uri="{FF2B5EF4-FFF2-40B4-BE49-F238E27FC236}">
                <a16:creationId xmlns:a16="http://schemas.microsoft.com/office/drawing/2014/main" id="{7C95DC82-3BB7-82A3-C6A6-C832F9D4D6D6}"/>
              </a:ext>
            </a:extLst>
          </p:cNvPr>
          <p:cNvSpPr>
            <a:spLocks noGrp="1"/>
          </p:cNvSpPr>
          <p:nvPr>
            <p:ph idx="1"/>
          </p:nvPr>
        </p:nvSpPr>
        <p:spPr/>
        <p:txBody>
          <a:bodyPr/>
          <a:lstStyle/>
          <a:p>
            <a:r>
              <a:rPr lang="en-US" dirty="0"/>
              <a:t>The insurer should be able to charge an economically feasible premium</a:t>
            </a:r>
          </a:p>
          <a:p>
            <a:r>
              <a:rPr lang="en-US" dirty="0"/>
              <a:t>A premium that the insured can afford to pay</a:t>
            </a:r>
          </a:p>
          <a:p>
            <a:r>
              <a:rPr lang="en-US" dirty="0"/>
              <a:t>Insurers seek to cover only loss exposures that economically feasible to insure </a:t>
            </a:r>
          </a:p>
        </p:txBody>
      </p:sp>
    </p:spTree>
    <p:extLst>
      <p:ext uri="{BB962C8B-B14F-4D97-AF65-F5344CB8AC3E}">
        <p14:creationId xmlns:p14="http://schemas.microsoft.com/office/powerpoint/2010/main" val="324356044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1101-137D-F55C-775A-AFF9FE649FF4}"/>
              </a:ext>
            </a:extLst>
          </p:cNvPr>
          <p:cNvSpPr>
            <a:spLocks noGrp="1"/>
          </p:cNvSpPr>
          <p:nvPr>
            <p:ph type="title"/>
          </p:nvPr>
        </p:nvSpPr>
        <p:spPr/>
        <p:txBody>
          <a:bodyPr/>
          <a:lstStyle/>
          <a:p>
            <a:r>
              <a:rPr lang="en-US" b="1" dirty="0"/>
              <a:t>Distinguishing Characteristics of Insurance Policies </a:t>
            </a:r>
          </a:p>
        </p:txBody>
      </p:sp>
      <p:sp>
        <p:nvSpPr>
          <p:cNvPr id="3" name="Content Placeholder 2">
            <a:extLst>
              <a:ext uri="{FF2B5EF4-FFF2-40B4-BE49-F238E27FC236}">
                <a16:creationId xmlns:a16="http://schemas.microsoft.com/office/drawing/2014/main" id="{54E35921-CF45-D1E4-AE26-2467BD869347}"/>
              </a:ext>
            </a:extLst>
          </p:cNvPr>
          <p:cNvSpPr>
            <a:spLocks noGrp="1"/>
          </p:cNvSpPr>
          <p:nvPr>
            <p:ph idx="1"/>
          </p:nvPr>
        </p:nvSpPr>
        <p:spPr/>
        <p:txBody>
          <a:bodyPr>
            <a:normAutofit lnSpcReduction="10000"/>
          </a:bodyPr>
          <a:lstStyle/>
          <a:p>
            <a:r>
              <a:rPr lang="en-US" dirty="0"/>
              <a:t>All insurance policies are contracts but not all contracts are insurance policies </a:t>
            </a:r>
          </a:p>
          <a:p>
            <a:r>
              <a:rPr lang="en-US" dirty="0"/>
              <a:t>Nontransferable contract</a:t>
            </a:r>
          </a:p>
          <a:p>
            <a:r>
              <a:rPr lang="en-US" dirty="0"/>
              <a:t>Conditional Contract</a:t>
            </a:r>
          </a:p>
          <a:p>
            <a:r>
              <a:rPr lang="en-US" dirty="0"/>
              <a:t>Contract of Adhesion </a:t>
            </a:r>
          </a:p>
          <a:p>
            <a:r>
              <a:rPr lang="en-US" dirty="0"/>
              <a:t>Contract involving fortuitous events </a:t>
            </a:r>
          </a:p>
          <a:p>
            <a:r>
              <a:rPr lang="en-US" dirty="0"/>
              <a:t>Exchange of unequal amounts</a:t>
            </a:r>
          </a:p>
          <a:p>
            <a:r>
              <a:rPr lang="en-US" dirty="0"/>
              <a:t>Contracts of utmost good faith</a:t>
            </a:r>
          </a:p>
          <a:p>
            <a:r>
              <a:rPr lang="en-US" dirty="0"/>
              <a:t>Contract of Indemnity </a:t>
            </a:r>
          </a:p>
        </p:txBody>
      </p:sp>
    </p:spTree>
    <p:extLst>
      <p:ext uri="{BB962C8B-B14F-4D97-AF65-F5344CB8AC3E}">
        <p14:creationId xmlns:p14="http://schemas.microsoft.com/office/powerpoint/2010/main" val="55133913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5135E-D7C5-04C8-EBD4-C3AA41369E1A}"/>
              </a:ext>
            </a:extLst>
          </p:cNvPr>
          <p:cNvSpPr>
            <a:spLocks noGrp="1"/>
          </p:cNvSpPr>
          <p:nvPr>
            <p:ph type="title"/>
          </p:nvPr>
        </p:nvSpPr>
        <p:spPr/>
        <p:txBody>
          <a:bodyPr/>
          <a:lstStyle/>
          <a:p>
            <a:r>
              <a:rPr lang="en-US" b="1" dirty="0"/>
              <a:t>Contract of Indemnity </a:t>
            </a:r>
          </a:p>
        </p:txBody>
      </p:sp>
      <p:sp>
        <p:nvSpPr>
          <p:cNvPr id="3" name="Content Placeholder 2">
            <a:extLst>
              <a:ext uri="{FF2B5EF4-FFF2-40B4-BE49-F238E27FC236}">
                <a16:creationId xmlns:a16="http://schemas.microsoft.com/office/drawing/2014/main" id="{4978C3AA-DDF9-E422-C008-15C9E77BD189}"/>
              </a:ext>
            </a:extLst>
          </p:cNvPr>
          <p:cNvSpPr>
            <a:spLocks noGrp="1"/>
          </p:cNvSpPr>
          <p:nvPr>
            <p:ph idx="1"/>
          </p:nvPr>
        </p:nvSpPr>
        <p:spPr/>
        <p:txBody>
          <a:bodyPr>
            <a:normAutofit fontScale="92500"/>
          </a:bodyPr>
          <a:lstStyle/>
          <a:p>
            <a:r>
              <a:rPr lang="en-US" dirty="0"/>
              <a:t>The purpose of insurance is to restore a party who has had a loss to the same financial position that the party held before the loss occurred</a:t>
            </a:r>
          </a:p>
          <a:p>
            <a:r>
              <a:rPr lang="en-US" dirty="0"/>
              <a:t>This is know as indemnifying the party for its loss, most property and liability insurance policies are contracts of indemnity.</a:t>
            </a:r>
          </a:p>
          <a:p>
            <a:r>
              <a:rPr lang="en-US" dirty="0"/>
              <a:t>A contract of indemnity doesn’t always pay the full amount to restore an insured who has suffered a covered loss to the same financial position.</a:t>
            </a:r>
          </a:p>
          <a:p>
            <a:r>
              <a:rPr lang="en-US" dirty="0"/>
              <a:t>But the amount the insurer pays is directly related to the amount of the insurance loss.</a:t>
            </a:r>
          </a:p>
          <a:p>
            <a:r>
              <a:rPr lang="en-US" dirty="0"/>
              <a:t>Most policies contain a policy limit that specifies the max amount of the insurer will pay for a single claim</a:t>
            </a:r>
          </a:p>
        </p:txBody>
      </p:sp>
    </p:spTree>
    <p:extLst>
      <p:ext uri="{BB962C8B-B14F-4D97-AF65-F5344CB8AC3E}">
        <p14:creationId xmlns:p14="http://schemas.microsoft.com/office/powerpoint/2010/main" val="82549092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14094-0723-CBB4-F60A-118F0B2B032B}"/>
              </a:ext>
            </a:extLst>
          </p:cNvPr>
          <p:cNvSpPr>
            <a:spLocks noGrp="1"/>
          </p:cNvSpPr>
          <p:nvPr>
            <p:ph type="title"/>
          </p:nvPr>
        </p:nvSpPr>
        <p:spPr/>
        <p:txBody>
          <a:bodyPr/>
          <a:lstStyle/>
          <a:p>
            <a:r>
              <a:rPr lang="en-US" b="1" dirty="0"/>
              <a:t>Contract of Indemnity</a:t>
            </a:r>
          </a:p>
        </p:txBody>
      </p:sp>
      <p:sp>
        <p:nvSpPr>
          <p:cNvPr id="3" name="Content Placeholder 2">
            <a:extLst>
              <a:ext uri="{FF2B5EF4-FFF2-40B4-BE49-F238E27FC236}">
                <a16:creationId xmlns:a16="http://schemas.microsoft.com/office/drawing/2014/main" id="{EB372CA8-C0A9-1E8F-AB01-3186061F3F0B}"/>
              </a:ext>
            </a:extLst>
          </p:cNvPr>
          <p:cNvSpPr>
            <a:spLocks noGrp="1"/>
          </p:cNvSpPr>
          <p:nvPr>
            <p:ph idx="1"/>
          </p:nvPr>
        </p:nvSpPr>
        <p:spPr/>
        <p:txBody>
          <a:bodyPr/>
          <a:lstStyle/>
          <a:p>
            <a:r>
              <a:rPr lang="en-US" dirty="0"/>
              <a:t>According to the principle of indemnity, the insured should not profit from a covered loss</a:t>
            </a:r>
          </a:p>
          <a:p>
            <a:r>
              <a:rPr lang="en-US" dirty="0"/>
              <a:t>Insurance policies contain various provisions to clarify that the insured cannot collect more than the amount of the loss</a:t>
            </a:r>
          </a:p>
          <a:p>
            <a:r>
              <a:rPr lang="en-US" dirty="0"/>
              <a:t>For example, policies generally contain another insurance provision to prevent an insured from receiving full payment from two different insurance policies for the same claim </a:t>
            </a:r>
          </a:p>
        </p:txBody>
      </p:sp>
    </p:spTree>
    <p:extLst>
      <p:ext uri="{BB962C8B-B14F-4D97-AF65-F5344CB8AC3E}">
        <p14:creationId xmlns:p14="http://schemas.microsoft.com/office/powerpoint/2010/main" val="45426350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9F40C-6EB6-6003-4E02-E0F8AAF3E741}"/>
              </a:ext>
            </a:extLst>
          </p:cNvPr>
          <p:cNvSpPr>
            <a:spLocks noGrp="1"/>
          </p:cNvSpPr>
          <p:nvPr>
            <p:ph type="title"/>
          </p:nvPr>
        </p:nvSpPr>
        <p:spPr/>
        <p:txBody>
          <a:bodyPr/>
          <a:lstStyle/>
          <a:p>
            <a:r>
              <a:rPr lang="en-US" b="1" dirty="0"/>
              <a:t>Utmost Food Faith</a:t>
            </a:r>
          </a:p>
        </p:txBody>
      </p:sp>
      <p:sp>
        <p:nvSpPr>
          <p:cNvPr id="3" name="Content Placeholder 2">
            <a:extLst>
              <a:ext uri="{FF2B5EF4-FFF2-40B4-BE49-F238E27FC236}">
                <a16:creationId xmlns:a16="http://schemas.microsoft.com/office/drawing/2014/main" id="{0FA24EFE-358E-C362-736E-804212275E66}"/>
              </a:ext>
            </a:extLst>
          </p:cNvPr>
          <p:cNvSpPr>
            <a:spLocks noGrp="1"/>
          </p:cNvSpPr>
          <p:nvPr>
            <p:ph idx="1"/>
          </p:nvPr>
        </p:nvSpPr>
        <p:spPr/>
        <p:txBody>
          <a:bodyPr/>
          <a:lstStyle/>
          <a:p>
            <a:r>
              <a:rPr lang="en-US" dirty="0"/>
              <a:t>Because insurance involves a promise, it requires that the insurer and insured be ethical in their dealings with each other</a:t>
            </a:r>
          </a:p>
        </p:txBody>
      </p:sp>
    </p:spTree>
    <p:extLst>
      <p:ext uri="{BB962C8B-B14F-4D97-AF65-F5344CB8AC3E}">
        <p14:creationId xmlns:p14="http://schemas.microsoft.com/office/powerpoint/2010/main" val="326649700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F7872-6A68-5326-ECB4-02CD2F2563F9}"/>
              </a:ext>
            </a:extLst>
          </p:cNvPr>
          <p:cNvSpPr>
            <a:spLocks noGrp="1"/>
          </p:cNvSpPr>
          <p:nvPr>
            <p:ph type="title"/>
          </p:nvPr>
        </p:nvSpPr>
        <p:spPr/>
        <p:txBody>
          <a:bodyPr/>
          <a:lstStyle/>
          <a:p>
            <a:r>
              <a:rPr lang="en-US" b="1" dirty="0"/>
              <a:t>Fortuitous Events and the Exchange of Unequal Amounts</a:t>
            </a:r>
          </a:p>
        </p:txBody>
      </p:sp>
      <p:sp>
        <p:nvSpPr>
          <p:cNvPr id="3" name="Content Placeholder 2">
            <a:extLst>
              <a:ext uri="{FF2B5EF4-FFF2-40B4-BE49-F238E27FC236}">
                <a16:creationId xmlns:a16="http://schemas.microsoft.com/office/drawing/2014/main" id="{E85A461F-58DB-7ED6-197D-4A616BF43AA6}"/>
              </a:ext>
            </a:extLst>
          </p:cNvPr>
          <p:cNvSpPr>
            <a:spLocks noGrp="1"/>
          </p:cNvSpPr>
          <p:nvPr>
            <p:ph idx="1"/>
          </p:nvPr>
        </p:nvSpPr>
        <p:spPr/>
        <p:txBody>
          <a:bodyPr>
            <a:normAutofit fontScale="92500" lnSpcReduction="20000"/>
          </a:bodyPr>
          <a:lstStyle/>
          <a:p>
            <a:r>
              <a:rPr lang="en-US" dirty="0"/>
              <a:t>Insurance contracts involve an exchange of unequal amounts</a:t>
            </a:r>
          </a:p>
          <a:p>
            <a:r>
              <a:rPr lang="en-US" dirty="0"/>
              <a:t>For example, an insurer charges a $1000 annual premium to provide auto physical damage on a car valued at $20,000</a:t>
            </a:r>
          </a:p>
          <a:p>
            <a:r>
              <a:rPr lang="en-US" dirty="0"/>
              <a:t>1.) If the car is not damaged while the policy is in force, the insurer pays nothing</a:t>
            </a:r>
          </a:p>
          <a:p>
            <a:r>
              <a:rPr lang="en-US" dirty="0"/>
              <a:t>2.) If the car is partially damaged, the insurer pays the cost of repairs subtracting a deductible </a:t>
            </a:r>
          </a:p>
          <a:p>
            <a:r>
              <a:rPr lang="en-US" dirty="0"/>
              <a:t>3.) If the car is a total loss, the insurer pays $20,000 minus any deductible</a:t>
            </a:r>
          </a:p>
          <a:p>
            <a:r>
              <a:rPr lang="en-US" dirty="0"/>
              <a:t>Unequal amounts are involved in all 3 cases</a:t>
            </a:r>
          </a:p>
          <a:p>
            <a:r>
              <a:rPr lang="en-US" dirty="0"/>
              <a:t>The policy premium reflects the insured’s proportionate share of the total amount the insurer expects to pay to honor it’s agreements with all insureds having similar policies</a:t>
            </a:r>
          </a:p>
        </p:txBody>
      </p:sp>
    </p:spTree>
    <p:extLst>
      <p:ext uri="{BB962C8B-B14F-4D97-AF65-F5344CB8AC3E}">
        <p14:creationId xmlns:p14="http://schemas.microsoft.com/office/powerpoint/2010/main" val="1510934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8036-332D-39A5-8D59-9832E7A3BFC7}"/>
              </a:ext>
            </a:extLst>
          </p:cNvPr>
          <p:cNvSpPr>
            <a:spLocks noGrp="1"/>
          </p:cNvSpPr>
          <p:nvPr>
            <p:ph type="title"/>
          </p:nvPr>
        </p:nvSpPr>
        <p:spPr/>
        <p:txBody>
          <a:bodyPr/>
          <a:lstStyle/>
          <a:p>
            <a:r>
              <a:rPr lang="en-US" b="1" dirty="0"/>
              <a:t>Personal Insurance – Life Insurance</a:t>
            </a:r>
          </a:p>
        </p:txBody>
      </p:sp>
      <p:sp>
        <p:nvSpPr>
          <p:cNvPr id="3" name="Content Placeholder 2">
            <a:extLst>
              <a:ext uri="{FF2B5EF4-FFF2-40B4-BE49-F238E27FC236}">
                <a16:creationId xmlns:a16="http://schemas.microsoft.com/office/drawing/2014/main" id="{416EB03D-B28D-9A56-0F5B-B4F3BBBF200C}"/>
              </a:ext>
            </a:extLst>
          </p:cNvPr>
          <p:cNvSpPr>
            <a:spLocks noGrp="1"/>
          </p:cNvSpPr>
          <p:nvPr>
            <p:ph idx="1"/>
          </p:nvPr>
        </p:nvSpPr>
        <p:spPr/>
        <p:txBody>
          <a:bodyPr/>
          <a:lstStyle/>
          <a:p>
            <a:r>
              <a:rPr lang="en-US" b="1" dirty="0"/>
              <a:t>Life Insurance </a:t>
            </a:r>
            <a:r>
              <a:rPr lang="en-US" dirty="0"/>
              <a:t>– Replaces the income earning potential lost through death and pay expenses related to an insured’s death</a:t>
            </a:r>
          </a:p>
        </p:txBody>
      </p:sp>
    </p:spTree>
    <p:extLst>
      <p:ext uri="{BB962C8B-B14F-4D97-AF65-F5344CB8AC3E}">
        <p14:creationId xmlns:p14="http://schemas.microsoft.com/office/powerpoint/2010/main" val="122624016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14040-B98E-9B4B-C400-07D501770FDD}"/>
              </a:ext>
            </a:extLst>
          </p:cNvPr>
          <p:cNvSpPr>
            <a:spLocks noGrp="1"/>
          </p:cNvSpPr>
          <p:nvPr>
            <p:ph type="title"/>
          </p:nvPr>
        </p:nvSpPr>
        <p:spPr/>
        <p:txBody>
          <a:bodyPr/>
          <a:lstStyle/>
          <a:p>
            <a:r>
              <a:rPr lang="en-US" b="1" dirty="0"/>
              <a:t>Conditional Contract of Adhesion </a:t>
            </a:r>
          </a:p>
        </p:txBody>
      </p:sp>
      <p:sp>
        <p:nvSpPr>
          <p:cNvPr id="3" name="Content Placeholder 2">
            <a:extLst>
              <a:ext uri="{FF2B5EF4-FFF2-40B4-BE49-F238E27FC236}">
                <a16:creationId xmlns:a16="http://schemas.microsoft.com/office/drawing/2014/main" id="{B4C6E473-9918-9943-3DF4-9B8F2C8DCEDA}"/>
              </a:ext>
            </a:extLst>
          </p:cNvPr>
          <p:cNvSpPr>
            <a:spLocks noGrp="1"/>
          </p:cNvSpPr>
          <p:nvPr>
            <p:ph idx="1"/>
          </p:nvPr>
        </p:nvSpPr>
        <p:spPr/>
        <p:txBody>
          <a:bodyPr/>
          <a:lstStyle/>
          <a:p>
            <a:r>
              <a:rPr lang="en-US" dirty="0"/>
              <a:t>Because the insurer determines the exact wording of the policy. The insured has little choice but to take it or leave it</a:t>
            </a:r>
          </a:p>
          <a:p>
            <a:r>
              <a:rPr lang="en-US" dirty="0"/>
              <a:t>The insured must adhere to the contract drafted by the insurer</a:t>
            </a:r>
          </a:p>
          <a:p>
            <a:r>
              <a:rPr lang="en-US" dirty="0"/>
              <a:t>An insurance policy also is a conditional contract because the parties have to perform only under certain conditions</a:t>
            </a:r>
          </a:p>
          <a:p>
            <a:r>
              <a:rPr lang="en-US" dirty="0"/>
              <a:t>Whether the insurer pays a claim depends on whether a covered loss has occurred and the insured must fulfill certain duties before a claim is paid, such as… giving prompt notice to the insurer after a loss has occurred. So unlike other kinds of contracts, an insurance policy is a conditional contract of adhesion </a:t>
            </a:r>
          </a:p>
          <a:p>
            <a:endParaRPr lang="en-US" dirty="0"/>
          </a:p>
        </p:txBody>
      </p:sp>
    </p:spTree>
    <p:extLst>
      <p:ext uri="{BB962C8B-B14F-4D97-AF65-F5344CB8AC3E}">
        <p14:creationId xmlns:p14="http://schemas.microsoft.com/office/powerpoint/2010/main" val="162658356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52829-A53F-A753-EE16-E05055A20E14}"/>
              </a:ext>
            </a:extLst>
          </p:cNvPr>
          <p:cNvSpPr>
            <a:spLocks noGrp="1"/>
          </p:cNvSpPr>
          <p:nvPr>
            <p:ph type="title"/>
          </p:nvPr>
        </p:nvSpPr>
        <p:spPr/>
        <p:txBody>
          <a:bodyPr/>
          <a:lstStyle/>
          <a:p>
            <a:r>
              <a:rPr lang="en-US" b="1" dirty="0"/>
              <a:t>Nontransferable</a:t>
            </a:r>
          </a:p>
        </p:txBody>
      </p:sp>
      <p:sp>
        <p:nvSpPr>
          <p:cNvPr id="3" name="Content Placeholder 2">
            <a:extLst>
              <a:ext uri="{FF2B5EF4-FFF2-40B4-BE49-F238E27FC236}">
                <a16:creationId xmlns:a16="http://schemas.microsoft.com/office/drawing/2014/main" id="{E93EC54D-7D1F-ED53-E434-FE6C2191C23F}"/>
              </a:ext>
            </a:extLst>
          </p:cNvPr>
          <p:cNvSpPr>
            <a:spLocks noGrp="1"/>
          </p:cNvSpPr>
          <p:nvPr>
            <p:ph idx="1"/>
          </p:nvPr>
        </p:nvSpPr>
        <p:spPr/>
        <p:txBody>
          <a:bodyPr/>
          <a:lstStyle/>
          <a:p>
            <a:r>
              <a:rPr lang="en-US" dirty="0"/>
              <a:t>Once an insurance policy is in effect, an insured cannot freely transfer the policy to another party because the insurer would then be legally bound to a contract with a party it may not wish to insure</a:t>
            </a:r>
          </a:p>
          <a:p>
            <a:r>
              <a:rPr lang="en-US" dirty="0"/>
              <a:t>Most insurance policies contain a provision that requires the insurers written permission before an insured can transfer a policy to another party </a:t>
            </a:r>
          </a:p>
        </p:txBody>
      </p:sp>
    </p:spTree>
    <p:extLst>
      <p:ext uri="{BB962C8B-B14F-4D97-AF65-F5344CB8AC3E}">
        <p14:creationId xmlns:p14="http://schemas.microsoft.com/office/powerpoint/2010/main" val="28455512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1A97C-97DD-C768-2476-35C81D6FC3CB}"/>
              </a:ext>
            </a:extLst>
          </p:cNvPr>
          <p:cNvSpPr>
            <a:spLocks noGrp="1"/>
          </p:cNvSpPr>
          <p:nvPr>
            <p:ph type="title"/>
          </p:nvPr>
        </p:nvSpPr>
        <p:spPr/>
        <p:txBody>
          <a:bodyPr/>
          <a:lstStyle/>
          <a:p>
            <a:r>
              <a:rPr lang="en-US" b="1" dirty="0"/>
              <a:t>Insurance Policy Structure</a:t>
            </a:r>
          </a:p>
        </p:txBody>
      </p:sp>
      <p:sp>
        <p:nvSpPr>
          <p:cNvPr id="3" name="Content Placeholder 2">
            <a:extLst>
              <a:ext uri="{FF2B5EF4-FFF2-40B4-BE49-F238E27FC236}">
                <a16:creationId xmlns:a16="http://schemas.microsoft.com/office/drawing/2014/main" id="{3E7A7F4D-B2C7-E867-DDA7-CFBC6233C106}"/>
              </a:ext>
            </a:extLst>
          </p:cNvPr>
          <p:cNvSpPr>
            <a:spLocks noGrp="1"/>
          </p:cNvSpPr>
          <p:nvPr>
            <p:ph idx="1"/>
          </p:nvPr>
        </p:nvSpPr>
        <p:spPr/>
        <p:txBody>
          <a:bodyPr/>
          <a:lstStyle/>
          <a:p>
            <a:r>
              <a:rPr lang="en-US" dirty="0"/>
              <a:t>Info on coverage is in the policy</a:t>
            </a:r>
          </a:p>
          <a:p>
            <a:r>
              <a:rPr lang="en-US" dirty="0"/>
              <a:t>Types of Policy Forms…</a:t>
            </a:r>
          </a:p>
          <a:p>
            <a:r>
              <a:rPr lang="en-US" b="1" dirty="0"/>
              <a:t>Preprinted</a:t>
            </a:r>
            <a:r>
              <a:rPr lang="en-US" dirty="0"/>
              <a:t> or </a:t>
            </a:r>
            <a:r>
              <a:rPr lang="en-US" b="1" dirty="0"/>
              <a:t>Manuscript </a:t>
            </a:r>
          </a:p>
          <a:p>
            <a:r>
              <a:rPr lang="en-US" b="1" dirty="0"/>
              <a:t>Self Contained </a:t>
            </a:r>
            <a:r>
              <a:rPr lang="en-US" dirty="0"/>
              <a:t>or </a:t>
            </a:r>
            <a:r>
              <a:rPr lang="en-US" b="1" dirty="0"/>
              <a:t>Modular</a:t>
            </a:r>
          </a:p>
          <a:p>
            <a:endParaRPr lang="en-US" dirty="0"/>
          </a:p>
        </p:txBody>
      </p:sp>
    </p:spTree>
    <p:extLst>
      <p:ext uri="{BB962C8B-B14F-4D97-AF65-F5344CB8AC3E}">
        <p14:creationId xmlns:p14="http://schemas.microsoft.com/office/powerpoint/2010/main" val="3201577930"/>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5E20B-2EC0-23D1-9F94-7D76BDC60394}"/>
              </a:ext>
            </a:extLst>
          </p:cNvPr>
          <p:cNvSpPr>
            <a:spLocks noGrp="1"/>
          </p:cNvSpPr>
          <p:nvPr>
            <p:ph type="title"/>
          </p:nvPr>
        </p:nvSpPr>
        <p:spPr/>
        <p:txBody>
          <a:bodyPr/>
          <a:lstStyle/>
          <a:p>
            <a:r>
              <a:rPr lang="en-US" b="1" dirty="0"/>
              <a:t>Preprinted or Manuscript </a:t>
            </a:r>
          </a:p>
        </p:txBody>
      </p:sp>
      <p:sp>
        <p:nvSpPr>
          <p:cNvPr id="3" name="Content Placeholder 2">
            <a:extLst>
              <a:ext uri="{FF2B5EF4-FFF2-40B4-BE49-F238E27FC236}">
                <a16:creationId xmlns:a16="http://schemas.microsoft.com/office/drawing/2014/main" id="{5218CF86-CA56-EB23-3348-14994874906B}"/>
              </a:ext>
            </a:extLst>
          </p:cNvPr>
          <p:cNvSpPr>
            <a:spLocks noGrp="1"/>
          </p:cNvSpPr>
          <p:nvPr>
            <p:ph idx="1"/>
          </p:nvPr>
        </p:nvSpPr>
        <p:spPr/>
        <p:txBody>
          <a:bodyPr>
            <a:normAutofit fontScale="92500" lnSpcReduction="20000"/>
          </a:bodyPr>
          <a:lstStyle/>
          <a:p>
            <a:r>
              <a:rPr lang="en-US" dirty="0"/>
              <a:t>Standard Preprinted form is the most widely used insurance form</a:t>
            </a:r>
          </a:p>
          <a:p>
            <a:r>
              <a:rPr lang="en-US" dirty="0"/>
              <a:t>Most insurers use standard preprinted forms. Usually developed by advisory organizations (Insurance Services Office) (The American Association of Insurance Services) </a:t>
            </a:r>
          </a:p>
          <a:p>
            <a:r>
              <a:rPr lang="en-US" dirty="0"/>
              <a:t>Manuscript when preprinted forms aren’t sufficient for a particular insured or small group of insureds </a:t>
            </a:r>
          </a:p>
          <a:p>
            <a:r>
              <a:rPr lang="en-US" dirty="0"/>
              <a:t>The insurer or the insurance broker may draft a special customized form called a manuscript form to meet the customer’s needs. For example, someone with an uncommon profession might not be able to find coverage under a standard form for liability associated with that profession</a:t>
            </a:r>
          </a:p>
          <a:p>
            <a:r>
              <a:rPr lang="en-US" dirty="0"/>
              <a:t>An insurer might develop a manuscript form that offers this customer the necessary professional liability coverage </a:t>
            </a:r>
          </a:p>
        </p:txBody>
      </p:sp>
    </p:spTree>
    <p:extLst>
      <p:ext uri="{BB962C8B-B14F-4D97-AF65-F5344CB8AC3E}">
        <p14:creationId xmlns:p14="http://schemas.microsoft.com/office/powerpoint/2010/main" val="280258215"/>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B3E27-9B34-11C6-12D2-B207FD5BFD4F}"/>
              </a:ext>
            </a:extLst>
          </p:cNvPr>
          <p:cNvSpPr>
            <a:spLocks noGrp="1"/>
          </p:cNvSpPr>
          <p:nvPr>
            <p:ph type="title"/>
          </p:nvPr>
        </p:nvSpPr>
        <p:spPr/>
        <p:txBody>
          <a:bodyPr/>
          <a:lstStyle/>
          <a:p>
            <a:r>
              <a:rPr lang="en-US" b="1" dirty="0"/>
              <a:t>Self Contained or Modular Policies</a:t>
            </a:r>
          </a:p>
        </p:txBody>
      </p:sp>
      <p:sp>
        <p:nvSpPr>
          <p:cNvPr id="3" name="Content Placeholder 2">
            <a:extLst>
              <a:ext uri="{FF2B5EF4-FFF2-40B4-BE49-F238E27FC236}">
                <a16:creationId xmlns:a16="http://schemas.microsoft.com/office/drawing/2014/main" id="{34C9C47D-C699-0E57-2890-8DE0DEEFC49D}"/>
              </a:ext>
            </a:extLst>
          </p:cNvPr>
          <p:cNvSpPr>
            <a:spLocks noGrp="1"/>
          </p:cNvSpPr>
          <p:nvPr>
            <p:ph idx="1"/>
          </p:nvPr>
        </p:nvSpPr>
        <p:spPr/>
        <p:txBody>
          <a:bodyPr>
            <a:normAutofit lnSpcReduction="10000"/>
          </a:bodyPr>
          <a:lstStyle/>
          <a:p>
            <a:r>
              <a:rPr lang="en-US" dirty="0"/>
              <a:t>If a client needs a type of coverage common to a large # of insureds the insurer may choose to offer a </a:t>
            </a:r>
            <a:r>
              <a:rPr lang="en-US" b="1" dirty="0"/>
              <a:t>Self Contained Policy</a:t>
            </a:r>
            <a:r>
              <a:rPr lang="en-US" dirty="0"/>
              <a:t>. For example, the personal auto policy because most drivers have very similar auto insurance needs, a single insurance document is suitable for most drivers</a:t>
            </a:r>
          </a:p>
          <a:p>
            <a:r>
              <a:rPr lang="en-US" dirty="0"/>
              <a:t>If a customer needs a variety of coverages that may not be common to a large # of insurance, the insurer may offer a </a:t>
            </a:r>
            <a:r>
              <a:rPr lang="en-US" b="1" dirty="0"/>
              <a:t>Modular Policy</a:t>
            </a:r>
            <a:r>
              <a:rPr lang="en-US" dirty="0"/>
              <a:t>. For example, the ISO commercial package policy combines different coverage parts related to different lines of business. Commercial customers can tailor it to meet their particular needs. For example, some businesses need commercial auto coverage while others do not</a:t>
            </a:r>
            <a:endParaRPr lang="en-US" b="1" dirty="0"/>
          </a:p>
        </p:txBody>
      </p:sp>
    </p:spTree>
    <p:extLst>
      <p:ext uri="{BB962C8B-B14F-4D97-AF65-F5344CB8AC3E}">
        <p14:creationId xmlns:p14="http://schemas.microsoft.com/office/powerpoint/2010/main" val="136965162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C975D-1B3E-0F11-B970-BD66E6938DC3}"/>
              </a:ext>
            </a:extLst>
          </p:cNvPr>
          <p:cNvSpPr>
            <a:spLocks noGrp="1"/>
          </p:cNvSpPr>
          <p:nvPr>
            <p:ph type="title"/>
          </p:nvPr>
        </p:nvSpPr>
        <p:spPr/>
        <p:txBody>
          <a:bodyPr/>
          <a:lstStyle/>
          <a:p>
            <a:r>
              <a:rPr lang="en-US" b="1" dirty="0"/>
              <a:t>What other Documents can a Policy contain?</a:t>
            </a:r>
          </a:p>
        </p:txBody>
      </p:sp>
      <p:sp>
        <p:nvSpPr>
          <p:cNvPr id="3" name="Content Placeholder 2">
            <a:extLst>
              <a:ext uri="{FF2B5EF4-FFF2-40B4-BE49-F238E27FC236}">
                <a16:creationId xmlns:a16="http://schemas.microsoft.com/office/drawing/2014/main" id="{B10E1D01-64F4-271C-44A2-7EEBD8182E55}"/>
              </a:ext>
            </a:extLst>
          </p:cNvPr>
          <p:cNvSpPr>
            <a:spLocks noGrp="1"/>
          </p:cNvSpPr>
          <p:nvPr>
            <p:ph idx="1"/>
          </p:nvPr>
        </p:nvSpPr>
        <p:spPr/>
        <p:txBody>
          <a:bodyPr>
            <a:normAutofit fontScale="92500" lnSpcReduction="20000"/>
          </a:bodyPr>
          <a:lstStyle/>
          <a:p>
            <a:r>
              <a:rPr lang="en-US" dirty="0"/>
              <a:t>Certain documents other than insurance forms can also become part of the policy </a:t>
            </a:r>
          </a:p>
          <a:p>
            <a:r>
              <a:rPr lang="en-US" dirty="0"/>
              <a:t>(The Application) To preserve what the insured stated, could be important for claims handling</a:t>
            </a:r>
          </a:p>
          <a:p>
            <a:r>
              <a:rPr lang="en-US" dirty="0"/>
              <a:t>(Endorsements) Which modify the basic policy form</a:t>
            </a:r>
          </a:p>
          <a:p>
            <a:r>
              <a:rPr lang="en-US" dirty="0"/>
              <a:t>(Insurers Bylaws) Describe the insurers rules regarding it’s ownership and operations. For example, a mutual insurer is owned by it’s policyholders and each policy could specify the insured’s associated rights and duties</a:t>
            </a:r>
          </a:p>
          <a:p>
            <a:r>
              <a:rPr lang="en-US" dirty="0"/>
              <a:t>Insurers sometimes incorporate statues into policies by referring to them, so some policies contain relevant statutory terms. For example, workers compensation policies refer to the applicable state’s workers compensation law</a:t>
            </a:r>
          </a:p>
        </p:txBody>
      </p:sp>
    </p:spTree>
    <p:extLst>
      <p:ext uri="{BB962C8B-B14F-4D97-AF65-F5344CB8AC3E}">
        <p14:creationId xmlns:p14="http://schemas.microsoft.com/office/powerpoint/2010/main" val="281685698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7392F-7FE5-012D-5B85-68B35D794791}"/>
              </a:ext>
            </a:extLst>
          </p:cNvPr>
          <p:cNvSpPr>
            <a:spLocks noGrp="1"/>
          </p:cNvSpPr>
          <p:nvPr>
            <p:ph type="title"/>
          </p:nvPr>
        </p:nvSpPr>
        <p:spPr/>
        <p:txBody>
          <a:bodyPr/>
          <a:lstStyle/>
          <a:p>
            <a:r>
              <a:rPr lang="en-US" b="1" dirty="0"/>
              <a:t>Insurance Policy Provisions</a:t>
            </a:r>
          </a:p>
        </p:txBody>
      </p:sp>
      <p:sp>
        <p:nvSpPr>
          <p:cNvPr id="3" name="Content Placeholder 2">
            <a:extLst>
              <a:ext uri="{FF2B5EF4-FFF2-40B4-BE49-F238E27FC236}">
                <a16:creationId xmlns:a16="http://schemas.microsoft.com/office/drawing/2014/main" id="{CE4B6945-76E1-9A8A-DF3B-079FCDEE9EF4}"/>
              </a:ext>
            </a:extLst>
          </p:cNvPr>
          <p:cNvSpPr>
            <a:spLocks noGrp="1"/>
          </p:cNvSpPr>
          <p:nvPr>
            <p:ph idx="1"/>
          </p:nvPr>
        </p:nvSpPr>
        <p:spPr/>
        <p:txBody>
          <a:bodyPr/>
          <a:lstStyle/>
          <a:p>
            <a:r>
              <a:rPr lang="en-US" dirty="0"/>
              <a:t>Every insurance policy is a collection of policy provisions</a:t>
            </a:r>
          </a:p>
          <a:p>
            <a:r>
              <a:rPr lang="en-US" dirty="0"/>
              <a:t>These provisions state </a:t>
            </a:r>
            <a:r>
              <a:rPr lang="en-US" dirty="0" err="1"/>
              <a:t>whos</a:t>
            </a:r>
            <a:r>
              <a:rPr lang="en-US" dirty="0"/>
              <a:t> covered by the policy</a:t>
            </a:r>
          </a:p>
          <a:p>
            <a:r>
              <a:rPr lang="en-US" dirty="0"/>
              <a:t>What is and is not covered by the policy</a:t>
            </a:r>
          </a:p>
          <a:p>
            <a:r>
              <a:rPr lang="en-US" dirty="0"/>
              <a:t>What types of loss the policy covers</a:t>
            </a:r>
          </a:p>
          <a:p>
            <a:r>
              <a:rPr lang="en-US" dirty="0"/>
              <a:t>What key words within the policy mean</a:t>
            </a:r>
          </a:p>
          <a:p>
            <a:r>
              <a:rPr lang="en-US" dirty="0"/>
              <a:t>How much the insurer will pay in the event of a covered loss</a:t>
            </a:r>
          </a:p>
          <a:p>
            <a:r>
              <a:rPr lang="en-US" dirty="0"/>
              <a:t>What duties both the insurer and the insured have under the policy</a:t>
            </a:r>
          </a:p>
        </p:txBody>
      </p:sp>
    </p:spTree>
    <p:extLst>
      <p:ext uri="{BB962C8B-B14F-4D97-AF65-F5344CB8AC3E}">
        <p14:creationId xmlns:p14="http://schemas.microsoft.com/office/powerpoint/2010/main" val="70384358"/>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7DD29-F788-016E-E741-1D06BC8EF16B}"/>
              </a:ext>
            </a:extLst>
          </p:cNvPr>
          <p:cNvSpPr>
            <a:spLocks noGrp="1"/>
          </p:cNvSpPr>
          <p:nvPr>
            <p:ph type="title"/>
          </p:nvPr>
        </p:nvSpPr>
        <p:spPr/>
        <p:txBody>
          <a:bodyPr/>
          <a:lstStyle/>
          <a:p>
            <a:r>
              <a:rPr lang="en-US" b="1" dirty="0"/>
              <a:t>Insurance Policy lay out</a:t>
            </a:r>
          </a:p>
        </p:txBody>
      </p:sp>
      <p:sp>
        <p:nvSpPr>
          <p:cNvPr id="3" name="Content Placeholder 2">
            <a:extLst>
              <a:ext uri="{FF2B5EF4-FFF2-40B4-BE49-F238E27FC236}">
                <a16:creationId xmlns:a16="http://schemas.microsoft.com/office/drawing/2014/main" id="{AB60260B-D822-8007-9E6A-A9B03C6AE069}"/>
              </a:ext>
            </a:extLst>
          </p:cNvPr>
          <p:cNvSpPr>
            <a:spLocks noGrp="1"/>
          </p:cNvSpPr>
          <p:nvPr>
            <p:ph idx="1"/>
          </p:nvPr>
        </p:nvSpPr>
        <p:spPr/>
        <p:txBody>
          <a:bodyPr/>
          <a:lstStyle/>
          <a:p>
            <a:r>
              <a:rPr lang="en-US" dirty="0"/>
              <a:t>An insurance policy is laid out in a logical way starting with a snapshot of the coverage and then explaining coverage in more detail throughout the policy </a:t>
            </a:r>
          </a:p>
          <a:p>
            <a:r>
              <a:rPr lang="en-US" dirty="0"/>
              <a:t>Insurance Policy Provisions</a:t>
            </a:r>
            <a:br>
              <a:rPr lang="en-US" dirty="0"/>
            </a:br>
            <a:r>
              <a:rPr lang="en-US" b="1" dirty="0"/>
              <a:t>-Declarations </a:t>
            </a:r>
            <a:r>
              <a:rPr lang="en-US" dirty="0"/>
              <a:t>(Form the core of every insurance policy)</a:t>
            </a:r>
            <a:br>
              <a:rPr lang="en-US" dirty="0"/>
            </a:br>
            <a:r>
              <a:rPr lang="en-US" b="1" dirty="0"/>
              <a:t>-Definitions </a:t>
            </a:r>
            <a:r>
              <a:rPr lang="en-US" dirty="0"/>
              <a:t>(Form the core of every insurance policy)</a:t>
            </a:r>
            <a:br>
              <a:rPr lang="en-US" dirty="0"/>
            </a:br>
            <a:r>
              <a:rPr lang="en-US" b="1" dirty="0"/>
              <a:t>-Insuring Agreement </a:t>
            </a:r>
            <a:r>
              <a:rPr lang="en-US" dirty="0"/>
              <a:t>(Form the core of every insurance policy)</a:t>
            </a:r>
            <a:br>
              <a:rPr lang="en-US" dirty="0"/>
            </a:br>
            <a:r>
              <a:rPr lang="en-US" b="1" dirty="0"/>
              <a:t>-Policy Conditions</a:t>
            </a:r>
            <a:br>
              <a:rPr lang="en-US" b="1" dirty="0"/>
            </a:br>
            <a:r>
              <a:rPr lang="en-US" b="1" dirty="0"/>
              <a:t>-Policy Exclusions </a:t>
            </a:r>
          </a:p>
        </p:txBody>
      </p:sp>
    </p:spTree>
    <p:extLst>
      <p:ext uri="{BB962C8B-B14F-4D97-AF65-F5344CB8AC3E}">
        <p14:creationId xmlns:p14="http://schemas.microsoft.com/office/powerpoint/2010/main" val="172289156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4FBF8-AED9-FC49-DCA6-4D72B94AA18E}"/>
              </a:ext>
            </a:extLst>
          </p:cNvPr>
          <p:cNvSpPr>
            <a:spLocks noGrp="1"/>
          </p:cNvSpPr>
          <p:nvPr>
            <p:ph type="title"/>
          </p:nvPr>
        </p:nvSpPr>
        <p:spPr/>
        <p:txBody>
          <a:bodyPr/>
          <a:lstStyle/>
          <a:p>
            <a:r>
              <a:rPr lang="en-US" b="1" dirty="0"/>
              <a:t>Declarations </a:t>
            </a:r>
          </a:p>
        </p:txBody>
      </p:sp>
      <p:sp>
        <p:nvSpPr>
          <p:cNvPr id="3" name="Content Placeholder 2">
            <a:extLst>
              <a:ext uri="{FF2B5EF4-FFF2-40B4-BE49-F238E27FC236}">
                <a16:creationId xmlns:a16="http://schemas.microsoft.com/office/drawing/2014/main" id="{1317C3F5-5E57-329C-F86B-775AE43E23DC}"/>
              </a:ext>
            </a:extLst>
          </p:cNvPr>
          <p:cNvSpPr>
            <a:spLocks noGrp="1"/>
          </p:cNvSpPr>
          <p:nvPr>
            <p:ph idx="1"/>
          </p:nvPr>
        </p:nvSpPr>
        <p:spPr/>
        <p:txBody>
          <a:bodyPr/>
          <a:lstStyle/>
          <a:p>
            <a:r>
              <a:rPr lang="en-US" dirty="0"/>
              <a:t>Usually the first page of an insurance policy. They personalize a policy by outlining who or what is covered and where and when coverage applies</a:t>
            </a:r>
          </a:p>
        </p:txBody>
      </p:sp>
    </p:spTree>
    <p:extLst>
      <p:ext uri="{BB962C8B-B14F-4D97-AF65-F5344CB8AC3E}">
        <p14:creationId xmlns:p14="http://schemas.microsoft.com/office/powerpoint/2010/main" val="28148311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0D624-F36D-2E41-5C77-5EADA3E44874}"/>
              </a:ext>
            </a:extLst>
          </p:cNvPr>
          <p:cNvSpPr>
            <a:spLocks noGrp="1"/>
          </p:cNvSpPr>
          <p:nvPr>
            <p:ph type="title"/>
          </p:nvPr>
        </p:nvSpPr>
        <p:spPr/>
        <p:txBody>
          <a:bodyPr/>
          <a:lstStyle/>
          <a:p>
            <a:r>
              <a:rPr lang="en-US" b="1" dirty="0"/>
              <a:t>Definitions </a:t>
            </a:r>
          </a:p>
        </p:txBody>
      </p:sp>
      <p:sp>
        <p:nvSpPr>
          <p:cNvPr id="3" name="Content Placeholder 2">
            <a:extLst>
              <a:ext uri="{FF2B5EF4-FFF2-40B4-BE49-F238E27FC236}">
                <a16:creationId xmlns:a16="http://schemas.microsoft.com/office/drawing/2014/main" id="{891CE7B3-C1BF-0A62-E1CF-C5BB59D60AA0}"/>
              </a:ext>
            </a:extLst>
          </p:cNvPr>
          <p:cNvSpPr>
            <a:spLocks noGrp="1"/>
          </p:cNvSpPr>
          <p:nvPr>
            <p:ph idx="1"/>
          </p:nvPr>
        </p:nvSpPr>
        <p:spPr/>
        <p:txBody>
          <a:bodyPr/>
          <a:lstStyle/>
          <a:p>
            <a:r>
              <a:rPr lang="en-US" dirty="0"/>
              <a:t>Defines policy terms</a:t>
            </a:r>
          </a:p>
          <a:p>
            <a:r>
              <a:rPr lang="en-US" dirty="0"/>
              <a:t>Usually located near either the beginning or the end of the policy</a:t>
            </a:r>
          </a:p>
          <a:p>
            <a:r>
              <a:rPr lang="en-US" dirty="0"/>
              <a:t>This helps people understand the policy and reduces confusion over what the policy does and does not cover.</a:t>
            </a:r>
          </a:p>
          <a:p>
            <a:r>
              <a:rPr lang="en-US" dirty="0"/>
              <a:t>Some policies put defined words in bold or in quotation marks throughout the contract so a reader knows to check the definitions </a:t>
            </a:r>
          </a:p>
        </p:txBody>
      </p:sp>
    </p:spTree>
    <p:extLst>
      <p:ext uri="{BB962C8B-B14F-4D97-AF65-F5344CB8AC3E}">
        <p14:creationId xmlns:p14="http://schemas.microsoft.com/office/powerpoint/2010/main" val="168451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E0D58-AF4A-9947-0115-EC03D4658C77}"/>
              </a:ext>
            </a:extLst>
          </p:cNvPr>
          <p:cNvSpPr>
            <a:spLocks noGrp="1"/>
          </p:cNvSpPr>
          <p:nvPr>
            <p:ph type="title"/>
          </p:nvPr>
        </p:nvSpPr>
        <p:spPr/>
        <p:txBody>
          <a:bodyPr/>
          <a:lstStyle/>
          <a:p>
            <a:r>
              <a:rPr lang="en-US" b="1" dirty="0"/>
              <a:t>Personal Insurance- Health Insurance </a:t>
            </a:r>
          </a:p>
        </p:txBody>
      </p:sp>
      <p:sp>
        <p:nvSpPr>
          <p:cNvPr id="3" name="Content Placeholder 2">
            <a:extLst>
              <a:ext uri="{FF2B5EF4-FFF2-40B4-BE49-F238E27FC236}">
                <a16:creationId xmlns:a16="http://schemas.microsoft.com/office/drawing/2014/main" id="{32DC8E8D-BE51-7606-4A12-CE8CFC2EE996}"/>
              </a:ext>
            </a:extLst>
          </p:cNvPr>
          <p:cNvSpPr>
            <a:spLocks noGrp="1"/>
          </p:cNvSpPr>
          <p:nvPr>
            <p:ph idx="1"/>
          </p:nvPr>
        </p:nvSpPr>
        <p:spPr/>
        <p:txBody>
          <a:bodyPr/>
          <a:lstStyle/>
          <a:p>
            <a:r>
              <a:rPr lang="en-US" b="1" dirty="0"/>
              <a:t>Health Insurance </a:t>
            </a:r>
            <a:r>
              <a:rPr lang="en-US" dirty="0"/>
              <a:t>– Protects individuals &amp; families from financial losses caused by sickness and accidents </a:t>
            </a:r>
          </a:p>
        </p:txBody>
      </p:sp>
    </p:spTree>
    <p:extLst>
      <p:ext uri="{BB962C8B-B14F-4D97-AF65-F5344CB8AC3E}">
        <p14:creationId xmlns:p14="http://schemas.microsoft.com/office/powerpoint/2010/main" val="24157461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04852-DAE2-25DF-CE20-28082367A7B9}"/>
              </a:ext>
            </a:extLst>
          </p:cNvPr>
          <p:cNvSpPr>
            <a:spLocks noGrp="1"/>
          </p:cNvSpPr>
          <p:nvPr>
            <p:ph type="title"/>
          </p:nvPr>
        </p:nvSpPr>
        <p:spPr/>
        <p:txBody>
          <a:bodyPr/>
          <a:lstStyle/>
          <a:p>
            <a:r>
              <a:rPr lang="en-US" b="1" dirty="0"/>
              <a:t>Insuring Agreement</a:t>
            </a:r>
          </a:p>
        </p:txBody>
      </p:sp>
      <p:sp>
        <p:nvSpPr>
          <p:cNvPr id="3" name="Content Placeholder 2">
            <a:extLst>
              <a:ext uri="{FF2B5EF4-FFF2-40B4-BE49-F238E27FC236}">
                <a16:creationId xmlns:a16="http://schemas.microsoft.com/office/drawing/2014/main" id="{9A0611F3-F8FF-5E6E-963D-71A0A58BDC12}"/>
              </a:ext>
            </a:extLst>
          </p:cNvPr>
          <p:cNvSpPr>
            <a:spLocks noGrp="1"/>
          </p:cNvSpPr>
          <p:nvPr>
            <p:ph idx="1"/>
          </p:nvPr>
        </p:nvSpPr>
        <p:spPr/>
        <p:txBody>
          <a:bodyPr/>
          <a:lstStyle/>
          <a:p>
            <a:r>
              <a:rPr lang="en-US" dirty="0"/>
              <a:t>States the insurers promises to the insured</a:t>
            </a:r>
          </a:p>
          <a:p>
            <a:r>
              <a:rPr lang="en-US" dirty="0"/>
              <a:t>A policy that has more then one coverage can have more then one insuring agreement. For example, an auto policy has an insuring agreement for physical damage and one for liability. </a:t>
            </a:r>
          </a:p>
          <a:p>
            <a:r>
              <a:rPr lang="en-US" dirty="0"/>
              <a:t>Often, an insuring agreement introduces a coverage section with a summary of what the insurer will do</a:t>
            </a:r>
          </a:p>
        </p:txBody>
      </p:sp>
    </p:spTree>
    <p:extLst>
      <p:ext uri="{BB962C8B-B14F-4D97-AF65-F5344CB8AC3E}">
        <p14:creationId xmlns:p14="http://schemas.microsoft.com/office/powerpoint/2010/main" val="33845657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D71C1-907A-A053-1F19-A412A94E924F}"/>
              </a:ext>
            </a:extLst>
          </p:cNvPr>
          <p:cNvSpPr>
            <a:spLocks noGrp="1"/>
          </p:cNvSpPr>
          <p:nvPr>
            <p:ph type="title"/>
          </p:nvPr>
        </p:nvSpPr>
        <p:spPr/>
        <p:txBody>
          <a:bodyPr/>
          <a:lstStyle/>
          <a:p>
            <a:r>
              <a:rPr lang="en-US" b="1" dirty="0"/>
              <a:t>Conditions &amp; Exclusions</a:t>
            </a:r>
          </a:p>
        </p:txBody>
      </p:sp>
      <p:sp>
        <p:nvSpPr>
          <p:cNvPr id="3" name="Content Placeholder 2">
            <a:extLst>
              <a:ext uri="{FF2B5EF4-FFF2-40B4-BE49-F238E27FC236}">
                <a16:creationId xmlns:a16="http://schemas.microsoft.com/office/drawing/2014/main" id="{6DAEF721-183B-9B0A-64B6-148BA64A6FFF}"/>
              </a:ext>
            </a:extLst>
          </p:cNvPr>
          <p:cNvSpPr>
            <a:spLocks noGrp="1"/>
          </p:cNvSpPr>
          <p:nvPr>
            <p:ph idx="1"/>
          </p:nvPr>
        </p:nvSpPr>
        <p:spPr/>
        <p:txBody>
          <a:bodyPr>
            <a:normAutofit fontScale="92500" lnSpcReduction="20000"/>
          </a:bodyPr>
          <a:lstStyle/>
          <a:p>
            <a:r>
              <a:rPr lang="en-US" dirty="0"/>
              <a:t>An insurer doesn’t have to fulfill it’s promise to pay for covered losses if the insured doesn’t adhere to the rules laid out in the policies conditions section</a:t>
            </a:r>
          </a:p>
          <a:p>
            <a:r>
              <a:rPr lang="en-US" dirty="0"/>
              <a:t>Some of those conditions include, paying premiums, reporting losses promptly and cooperating with the insurer</a:t>
            </a:r>
          </a:p>
          <a:p>
            <a:r>
              <a:rPr lang="en-US" dirty="0"/>
              <a:t>Exclusions state what the policy will not cover. Insurers use exclusions for specific reasons, including…</a:t>
            </a:r>
          </a:p>
          <a:p>
            <a:r>
              <a:rPr lang="en-US" dirty="0"/>
              <a:t>To eliminate coverage for uninsurable loss exposures</a:t>
            </a:r>
          </a:p>
          <a:p>
            <a:r>
              <a:rPr lang="en-US" dirty="0"/>
              <a:t>To discourage the insured from intentionally causing a loss </a:t>
            </a:r>
          </a:p>
          <a:p>
            <a:r>
              <a:rPr lang="en-US" dirty="0"/>
              <a:t>To reduce duplicate coverage</a:t>
            </a:r>
          </a:p>
          <a:p>
            <a:r>
              <a:rPr lang="en-US" dirty="0"/>
              <a:t>To eliminate unnecessary coverage and to eliminate coverages that need special treatment </a:t>
            </a:r>
          </a:p>
          <a:p>
            <a:endParaRPr lang="en-US" dirty="0"/>
          </a:p>
        </p:txBody>
      </p:sp>
    </p:spTree>
    <p:extLst>
      <p:ext uri="{BB962C8B-B14F-4D97-AF65-F5344CB8AC3E}">
        <p14:creationId xmlns:p14="http://schemas.microsoft.com/office/powerpoint/2010/main" val="278046581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F0088-8B82-0DBD-B893-23064CD0C23B}"/>
              </a:ext>
            </a:extLst>
          </p:cNvPr>
          <p:cNvSpPr>
            <a:spLocks noGrp="1"/>
          </p:cNvSpPr>
          <p:nvPr>
            <p:ph type="title"/>
          </p:nvPr>
        </p:nvSpPr>
        <p:spPr/>
        <p:txBody>
          <a:bodyPr/>
          <a:lstStyle/>
          <a:p>
            <a:r>
              <a:rPr lang="en-US" b="1" dirty="0"/>
              <a:t>Declarations</a:t>
            </a:r>
          </a:p>
        </p:txBody>
      </p:sp>
      <p:sp>
        <p:nvSpPr>
          <p:cNvPr id="3" name="Content Placeholder 2">
            <a:extLst>
              <a:ext uri="{FF2B5EF4-FFF2-40B4-BE49-F238E27FC236}">
                <a16:creationId xmlns:a16="http://schemas.microsoft.com/office/drawing/2014/main" id="{49DC85B0-A497-D8AD-4113-6BEEAB61F89C}"/>
              </a:ext>
            </a:extLst>
          </p:cNvPr>
          <p:cNvSpPr>
            <a:spLocks noGrp="1"/>
          </p:cNvSpPr>
          <p:nvPr>
            <p:ph idx="1"/>
          </p:nvPr>
        </p:nvSpPr>
        <p:spPr/>
        <p:txBody>
          <a:bodyPr/>
          <a:lstStyle/>
          <a:p>
            <a:r>
              <a:rPr lang="en-US" dirty="0"/>
              <a:t>Unique information on the insured, list of forms included in the policy</a:t>
            </a:r>
          </a:p>
        </p:txBody>
      </p:sp>
    </p:spTree>
    <p:extLst>
      <p:ext uri="{BB962C8B-B14F-4D97-AF65-F5344CB8AC3E}">
        <p14:creationId xmlns:p14="http://schemas.microsoft.com/office/powerpoint/2010/main" val="268946369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43FFF-0184-39B7-93CD-B2DE9440B11B}"/>
              </a:ext>
            </a:extLst>
          </p:cNvPr>
          <p:cNvSpPr>
            <a:spLocks noGrp="1"/>
          </p:cNvSpPr>
          <p:nvPr>
            <p:ph type="title"/>
          </p:nvPr>
        </p:nvSpPr>
        <p:spPr/>
        <p:txBody>
          <a:bodyPr/>
          <a:lstStyle/>
          <a:p>
            <a:r>
              <a:rPr lang="en-US" b="1" dirty="0"/>
              <a:t>Insuring Agreements</a:t>
            </a:r>
          </a:p>
        </p:txBody>
      </p:sp>
      <p:sp>
        <p:nvSpPr>
          <p:cNvPr id="3" name="Content Placeholder 2">
            <a:extLst>
              <a:ext uri="{FF2B5EF4-FFF2-40B4-BE49-F238E27FC236}">
                <a16:creationId xmlns:a16="http://schemas.microsoft.com/office/drawing/2014/main" id="{57754DCE-F16E-8AF3-C7C4-F847409AB71F}"/>
              </a:ext>
            </a:extLst>
          </p:cNvPr>
          <p:cNvSpPr>
            <a:spLocks noGrp="1"/>
          </p:cNvSpPr>
          <p:nvPr>
            <p:ph idx="1"/>
          </p:nvPr>
        </p:nvSpPr>
        <p:spPr/>
        <p:txBody>
          <a:bodyPr/>
          <a:lstStyle/>
          <a:p>
            <a:r>
              <a:rPr lang="en-US" dirty="0"/>
              <a:t>Statements containing insurers promise to make payment</a:t>
            </a:r>
          </a:p>
        </p:txBody>
      </p:sp>
    </p:spTree>
    <p:extLst>
      <p:ext uri="{BB962C8B-B14F-4D97-AF65-F5344CB8AC3E}">
        <p14:creationId xmlns:p14="http://schemas.microsoft.com/office/powerpoint/2010/main" val="173749265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D7DC-50F8-BAD1-E2C3-3D371C75B2F8}"/>
              </a:ext>
            </a:extLst>
          </p:cNvPr>
          <p:cNvSpPr>
            <a:spLocks noGrp="1"/>
          </p:cNvSpPr>
          <p:nvPr>
            <p:ph type="title"/>
          </p:nvPr>
        </p:nvSpPr>
        <p:spPr/>
        <p:txBody>
          <a:bodyPr/>
          <a:lstStyle/>
          <a:p>
            <a:r>
              <a:rPr lang="en-US" b="1" dirty="0"/>
              <a:t>Exclusions</a:t>
            </a:r>
          </a:p>
        </p:txBody>
      </p:sp>
      <p:sp>
        <p:nvSpPr>
          <p:cNvPr id="3" name="Content Placeholder 2">
            <a:extLst>
              <a:ext uri="{FF2B5EF4-FFF2-40B4-BE49-F238E27FC236}">
                <a16:creationId xmlns:a16="http://schemas.microsoft.com/office/drawing/2014/main" id="{A2662CFE-8DEC-26D1-7A22-EFA87CFACF6A}"/>
              </a:ext>
            </a:extLst>
          </p:cNvPr>
          <p:cNvSpPr>
            <a:spLocks noGrp="1"/>
          </p:cNvSpPr>
          <p:nvPr>
            <p:ph idx="1"/>
          </p:nvPr>
        </p:nvSpPr>
        <p:spPr/>
        <p:txBody>
          <a:bodyPr/>
          <a:lstStyle/>
          <a:p>
            <a:r>
              <a:rPr lang="en-US" dirty="0"/>
              <a:t>Provisions stating what the insurer will not cover </a:t>
            </a:r>
          </a:p>
        </p:txBody>
      </p:sp>
    </p:spTree>
    <p:extLst>
      <p:ext uri="{BB962C8B-B14F-4D97-AF65-F5344CB8AC3E}">
        <p14:creationId xmlns:p14="http://schemas.microsoft.com/office/powerpoint/2010/main" val="19340327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F413-18A2-3ED1-A26C-9AAAD24EF013}"/>
              </a:ext>
            </a:extLst>
          </p:cNvPr>
          <p:cNvSpPr>
            <a:spLocks noGrp="1"/>
          </p:cNvSpPr>
          <p:nvPr>
            <p:ph type="title"/>
          </p:nvPr>
        </p:nvSpPr>
        <p:spPr/>
        <p:txBody>
          <a:bodyPr/>
          <a:lstStyle/>
          <a:p>
            <a:r>
              <a:rPr lang="en-US" b="1" dirty="0"/>
              <a:t>Conditions</a:t>
            </a:r>
          </a:p>
        </p:txBody>
      </p:sp>
      <p:sp>
        <p:nvSpPr>
          <p:cNvPr id="3" name="Content Placeholder 2">
            <a:extLst>
              <a:ext uri="{FF2B5EF4-FFF2-40B4-BE49-F238E27FC236}">
                <a16:creationId xmlns:a16="http://schemas.microsoft.com/office/drawing/2014/main" id="{275DBC78-0089-5DAC-14FB-C36BD9F309F7}"/>
              </a:ext>
            </a:extLst>
          </p:cNvPr>
          <p:cNvSpPr>
            <a:spLocks noGrp="1"/>
          </p:cNvSpPr>
          <p:nvPr>
            <p:ph idx="1"/>
          </p:nvPr>
        </p:nvSpPr>
        <p:spPr/>
        <p:txBody>
          <a:bodyPr/>
          <a:lstStyle/>
          <a:p>
            <a:r>
              <a:rPr lang="en-US" dirty="0"/>
              <a:t>Qualifications on promise to make payment</a:t>
            </a:r>
          </a:p>
        </p:txBody>
      </p:sp>
    </p:spTree>
    <p:extLst>
      <p:ext uri="{BB962C8B-B14F-4D97-AF65-F5344CB8AC3E}">
        <p14:creationId xmlns:p14="http://schemas.microsoft.com/office/powerpoint/2010/main" val="244565141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D8B35-0321-E2B0-D35A-3306F57B9E59}"/>
              </a:ext>
            </a:extLst>
          </p:cNvPr>
          <p:cNvSpPr>
            <a:spLocks noGrp="1"/>
          </p:cNvSpPr>
          <p:nvPr>
            <p:ph type="title"/>
          </p:nvPr>
        </p:nvSpPr>
        <p:spPr/>
        <p:txBody>
          <a:bodyPr/>
          <a:lstStyle/>
          <a:p>
            <a:r>
              <a:rPr lang="en-US" b="1" dirty="0"/>
              <a:t>Definitions</a:t>
            </a:r>
          </a:p>
        </p:txBody>
      </p:sp>
      <p:sp>
        <p:nvSpPr>
          <p:cNvPr id="3" name="Content Placeholder 2">
            <a:extLst>
              <a:ext uri="{FF2B5EF4-FFF2-40B4-BE49-F238E27FC236}">
                <a16:creationId xmlns:a16="http://schemas.microsoft.com/office/drawing/2014/main" id="{30BF1FA3-5E2B-F809-BF4F-6F79E2B48D23}"/>
              </a:ext>
            </a:extLst>
          </p:cNvPr>
          <p:cNvSpPr>
            <a:spLocks noGrp="1"/>
          </p:cNvSpPr>
          <p:nvPr>
            <p:ph idx="1"/>
          </p:nvPr>
        </p:nvSpPr>
        <p:spPr/>
        <p:txBody>
          <a:bodyPr/>
          <a:lstStyle/>
          <a:p>
            <a:r>
              <a:rPr lang="en-US" dirty="0"/>
              <a:t>Words with special meanings in policy </a:t>
            </a:r>
          </a:p>
        </p:txBody>
      </p:sp>
    </p:spTree>
    <p:extLst>
      <p:ext uri="{BB962C8B-B14F-4D97-AF65-F5344CB8AC3E}">
        <p14:creationId xmlns:p14="http://schemas.microsoft.com/office/powerpoint/2010/main" val="3804194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A181E-DBFC-AA30-09FF-D8342EC5E3A2}"/>
              </a:ext>
            </a:extLst>
          </p:cNvPr>
          <p:cNvSpPr>
            <a:spLocks noGrp="1"/>
          </p:cNvSpPr>
          <p:nvPr>
            <p:ph type="title"/>
          </p:nvPr>
        </p:nvSpPr>
        <p:spPr/>
        <p:txBody>
          <a:bodyPr/>
          <a:lstStyle/>
          <a:p>
            <a:r>
              <a:rPr lang="en-US" b="1" dirty="0"/>
              <a:t>Insuring Agreements</a:t>
            </a:r>
          </a:p>
        </p:txBody>
      </p:sp>
      <p:sp>
        <p:nvSpPr>
          <p:cNvPr id="3" name="Content Placeholder 2">
            <a:extLst>
              <a:ext uri="{FF2B5EF4-FFF2-40B4-BE49-F238E27FC236}">
                <a16:creationId xmlns:a16="http://schemas.microsoft.com/office/drawing/2014/main" id="{32E4F192-7C67-EA99-485A-E60FB8635577}"/>
              </a:ext>
            </a:extLst>
          </p:cNvPr>
          <p:cNvSpPr>
            <a:spLocks noGrp="1"/>
          </p:cNvSpPr>
          <p:nvPr>
            <p:ph idx="1"/>
          </p:nvPr>
        </p:nvSpPr>
        <p:spPr/>
        <p:txBody>
          <a:bodyPr/>
          <a:lstStyle/>
          <a:p>
            <a:r>
              <a:rPr lang="en-US" dirty="0"/>
              <a:t>Difference between property and liability policies are found in their insuring agreements </a:t>
            </a:r>
          </a:p>
        </p:txBody>
      </p:sp>
    </p:spTree>
    <p:extLst>
      <p:ext uri="{BB962C8B-B14F-4D97-AF65-F5344CB8AC3E}">
        <p14:creationId xmlns:p14="http://schemas.microsoft.com/office/powerpoint/2010/main" val="263608795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522ED-6559-0AF8-96B0-832780B6C02A}"/>
              </a:ext>
            </a:extLst>
          </p:cNvPr>
          <p:cNvSpPr>
            <a:spLocks noGrp="1"/>
          </p:cNvSpPr>
          <p:nvPr>
            <p:ph type="title"/>
          </p:nvPr>
        </p:nvSpPr>
        <p:spPr/>
        <p:txBody>
          <a:bodyPr/>
          <a:lstStyle/>
          <a:p>
            <a:r>
              <a:rPr lang="en-US" b="1" dirty="0"/>
              <a:t>Property Insurance Policy</a:t>
            </a:r>
          </a:p>
        </p:txBody>
      </p:sp>
      <p:sp>
        <p:nvSpPr>
          <p:cNvPr id="3" name="Content Placeholder 2">
            <a:extLst>
              <a:ext uri="{FF2B5EF4-FFF2-40B4-BE49-F238E27FC236}">
                <a16:creationId xmlns:a16="http://schemas.microsoft.com/office/drawing/2014/main" id="{A7E4D90A-1DD3-F325-AD83-7C84A6B437EA}"/>
              </a:ext>
            </a:extLst>
          </p:cNvPr>
          <p:cNvSpPr>
            <a:spLocks noGrp="1"/>
          </p:cNvSpPr>
          <p:nvPr>
            <p:ph idx="1"/>
          </p:nvPr>
        </p:nvSpPr>
        <p:spPr/>
        <p:txBody>
          <a:bodyPr/>
          <a:lstStyle/>
          <a:p>
            <a:r>
              <a:rPr lang="en-US" dirty="0"/>
              <a:t>Compensates an insured who suffers a financial loss because property has been lost, stolen, damaged or destroyed</a:t>
            </a:r>
          </a:p>
          <a:p>
            <a:r>
              <a:rPr lang="en-US" dirty="0"/>
              <a:t>Generally the policy must identify which property loss exposures are covered</a:t>
            </a:r>
          </a:p>
          <a:p>
            <a:r>
              <a:rPr lang="en-US" dirty="0"/>
              <a:t>That means the types and locations of property, cause of loss in financial consequences that are covered</a:t>
            </a:r>
          </a:p>
          <a:p>
            <a:r>
              <a:rPr lang="en-US" dirty="0"/>
              <a:t>Property policies must also indicate which parties are covered and how much an insurer will pay in the event of a  loss </a:t>
            </a:r>
          </a:p>
        </p:txBody>
      </p:sp>
    </p:spTree>
    <p:extLst>
      <p:ext uri="{BB962C8B-B14F-4D97-AF65-F5344CB8AC3E}">
        <p14:creationId xmlns:p14="http://schemas.microsoft.com/office/powerpoint/2010/main" val="8936988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FF8BA-F4CA-76CF-4CD8-2B44671FF848}"/>
              </a:ext>
            </a:extLst>
          </p:cNvPr>
          <p:cNvSpPr>
            <a:spLocks noGrp="1"/>
          </p:cNvSpPr>
          <p:nvPr>
            <p:ph type="title"/>
          </p:nvPr>
        </p:nvSpPr>
        <p:spPr/>
        <p:txBody>
          <a:bodyPr/>
          <a:lstStyle/>
          <a:p>
            <a:r>
              <a:rPr lang="en-US" b="1" dirty="0"/>
              <a:t>Liability Policy Provisions </a:t>
            </a:r>
          </a:p>
        </p:txBody>
      </p:sp>
      <p:sp>
        <p:nvSpPr>
          <p:cNvPr id="3" name="Content Placeholder 2">
            <a:extLst>
              <a:ext uri="{FF2B5EF4-FFF2-40B4-BE49-F238E27FC236}">
                <a16:creationId xmlns:a16="http://schemas.microsoft.com/office/drawing/2014/main" id="{EF2FD982-318B-664A-346C-E11EFD96ACDF}"/>
              </a:ext>
            </a:extLst>
          </p:cNvPr>
          <p:cNvSpPr>
            <a:spLocks noGrp="1"/>
          </p:cNvSpPr>
          <p:nvPr>
            <p:ph idx="1"/>
          </p:nvPr>
        </p:nvSpPr>
        <p:spPr/>
        <p:txBody>
          <a:bodyPr/>
          <a:lstStyle/>
          <a:p>
            <a:r>
              <a:rPr lang="en-US" dirty="0"/>
              <a:t>Make promise to pay for damages for bodily injury or property damage for which an insured becomes legally liable and to which the coverage applies</a:t>
            </a:r>
          </a:p>
          <a:p>
            <a:r>
              <a:rPr lang="en-US" dirty="0"/>
              <a:t>The insurer also promises to pay related defense costs, to clarify the intent of the ensuring agreement, which is usually a relatively brief statement</a:t>
            </a:r>
          </a:p>
          <a:p>
            <a:r>
              <a:rPr lang="en-US" dirty="0"/>
              <a:t>The provisions of a liability insurance policy must address the covered activities, covered types of injury and damage, excluded loss exposures, covered costs, covered time period, covered parties and amount of recovery </a:t>
            </a:r>
          </a:p>
        </p:txBody>
      </p:sp>
    </p:spTree>
    <p:extLst>
      <p:ext uri="{BB962C8B-B14F-4D97-AF65-F5344CB8AC3E}">
        <p14:creationId xmlns:p14="http://schemas.microsoft.com/office/powerpoint/2010/main" val="3838503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62D77-5384-72AF-7B7C-A9A9000014BF}"/>
              </a:ext>
            </a:extLst>
          </p:cNvPr>
          <p:cNvSpPr>
            <a:spLocks noGrp="1"/>
          </p:cNvSpPr>
          <p:nvPr>
            <p:ph type="title"/>
          </p:nvPr>
        </p:nvSpPr>
        <p:spPr/>
        <p:txBody>
          <a:bodyPr/>
          <a:lstStyle/>
          <a:p>
            <a:r>
              <a:rPr lang="en-US" b="1" dirty="0"/>
              <a:t>Personal Property-Casualty Insurance </a:t>
            </a:r>
            <a:br>
              <a:rPr lang="en-US" b="1" dirty="0"/>
            </a:br>
            <a:r>
              <a:rPr lang="en-US" b="1" dirty="0"/>
              <a:t>Homeowners</a:t>
            </a:r>
          </a:p>
        </p:txBody>
      </p:sp>
      <p:sp>
        <p:nvSpPr>
          <p:cNvPr id="3" name="Content Placeholder 2">
            <a:extLst>
              <a:ext uri="{FF2B5EF4-FFF2-40B4-BE49-F238E27FC236}">
                <a16:creationId xmlns:a16="http://schemas.microsoft.com/office/drawing/2014/main" id="{A284706F-3B5F-2577-C751-D791C74142D5}"/>
              </a:ext>
            </a:extLst>
          </p:cNvPr>
          <p:cNvSpPr>
            <a:spLocks noGrp="1"/>
          </p:cNvSpPr>
          <p:nvPr>
            <p:ph idx="1"/>
          </p:nvPr>
        </p:nvSpPr>
        <p:spPr/>
        <p:txBody>
          <a:bodyPr/>
          <a:lstStyle/>
          <a:p>
            <a:r>
              <a:rPr lang="en-US" b="1" dirty="0"/>
              <a:t>Homeowners</a:t>
            </a:r>
            <a:r>
              <a:rPr lang="en-US" dirty="0"/>
              <a:t>- Provides protection when peoples’ homes and/or belongings are damaged or stolen and liability coverage for situations such as the family dog biting a guest </a:t>
            </a:r>
          </a:p>
        </p:txBody>
      </p:sp>
    </p:spTree>
    <p:extLst>
      <p:ext uri="{BB962C8B-B14F-4D97-AF65-F5344CB8AC3E}">
        <p14:creationId xmlns:p14="http://schemas.microsoft.com/office/powerpoint/2010/main" val="1523783198"/>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8C9B-F923-2FFD-B6B9-FD4D5E91298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C934A7-A33D-3313-BF0C-66798EF0355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85112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C04C5-9ABF-E84D-D748-1B5FB87522CD}"/>
              </a:ext>
            </a:extLst>
          </p:cNvPr>
          <p:cNvSpPr>
            <a:spLocks noGrp="1"/>
          </p:cNvSpPr>
          <p:nvPr>
            <p:ph type="title"/>
          </p:nvPr>
        </p:nvSpPr>
        <p:spPr/>
        <p:txBody>
          <a:bodyPr/>
          <a:lstStyle/>
          <a:p>
            <a:r>
              <a:rPr lang="en-US" b="1" dirty="0"/>
              <a:t>Personal Property-Casualty Insurance </a:t>
            </a:r>
            <a:br>
              <a:rPr lang="en-US" b="1" dirty="0"/>
            </a:br>
            <a:r>
              <a:rPr lang="en-US" b="1" dirty="0"/>
              <a:t>Personal Auto</a:t>
            </a:r>
          </a:p>
        </p:txBody>
      </p:sp>
      <p:sp>
        <p:nvSpPr>
          <p:cNvPr id="3" name="Content Placeholder 2">
            <a:extLst>
              <a:ext uri="{FF2B5EF4-FFF2-40B4-BE49-F238E27FC236}">
                <a16:creationId xmlns:a16="http://schemas.microsoft.com/office/drawing/2014/main" id="{F20592F1-D93A-533A-ABFB-421DCE5F2F18}"/>
              </a:ext>
            </a:extLst>
          </p:cNvPr>
          <p:cNvSpPr>
            <a:spLocks noGrp="1"/>
          </p:cNvSpPr>
          <p:nvPr>
            <p:ph idx="1"/>
          </p:nvPr>
        </p:nvSpPr>
        <p:spPr/>
        <p:txBody>
          <a:bodyPr/>
          <a:lstStyle/>
          <a:p>
            <a:r>
              <a:rPr lang="en-US" dirty="0"/>
              <a:t>If the insured is at fault in an accident, provides coverage for bodily injury to another person or damage to another persons auto. </a:t>
            </a:r>
          </a:p>
          <a:p>
            <a:r>
              <a:rPr lang="en-US" dirty="0"/>
              <a:t>Typically legally required.</a:t>
            </a:r>
          </a:p>
          <a:p>
            <a:r>
              <a:rPr lang="en-US" dirty="0"/>
              <a:t>May provide coverage for damage to the insured auto. </a:t>
            </a:r>
            <a:br>
              <a:rPr lang="en-US" dirty="0"/>
            </a:br>
            <a:r>
              <a:rPr lang="en-US" dirty="0"/>
              <a:t>(Not wear &amp; Tear)</a:t>
            </a:r>
          </a:p>
        </p:txBody>
      </p:sp>
    </p:spTree>
    <p:extLst>
      <p:ext uri="{BB962C8B-B14F-4D97-AF65-F5344CB8AC3E}">
        <p14:creationId xmlns:p14="http://schemas.microsoft.com/office/powerpoint/2010/main" val="2696083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9806-0FE1-C8A7-9CC2-3B12AC2EAFC1}"/>
              </a:ext>
            </a:extLst>
          </p:cNvPr>
          <p:cNvSpPr>
            <a:spLocks noGrp="1"/>
          </p:cNvSpPr>
          <p:nvPr>
            <p:ph type="title"/>
          </p:nvPr>
        </p:nvSpPr>
        <p:spPr/>
        <p:txBody>
          <a:bodyPr/>
          <a:lstStyle/>
          <a:p>
            <a:r>
              <a:rPr lang="en-US" b="1" dirty="0"/>
              <a:t>Personal Property-Casualty Insurance </a:t>
            </a:r>
            <a:br>
              <a:rPr lang="en-US" b="1" dirty="0"/>
            </a:br>
            <a:r>
              <a:rPr lang="en-US" b="1" dirty="0"/>
              <a:t>Personal Umbrella</a:t>
            </a:r>
          </a:p>
        </p:txBody>
      </p:sp>
      <p:sp>
        <p:nvSpPr>
          <p:cNvPr id="3" name="Content Placeholder 2">
            <a:extLst>
              <a:ext uri="{FF2B5EF4-FFF2-40B4-BE49-F238E27FC236}">
                <a16:creationId xmlns:a16="http://schemas.microsoft.com/office/drawing/2014/main" id="{CBE62665-DF53-84B0-A049-6B544974EC24}"/>
              </a:ext>
            </a:extLst>
          </p:cNvPr>
          <p:cNvSpPr>
            <a:spLocks noGrp="1"/>
          </p:cNvSpPr>
          <p:nvPr>
            <p:ph idx="1"/>
          </p:nvPr>
        </p:nvSpPr>
        <p:spPr/>
        <p:txBody>
          <a:bodyPr/>
          <a:lstStyle/>
          <a:p>
            <a:r>
              <a:rPr lang="en-US" b="1" dirty="0"/>
              <a:t>Personal Umbrella </a:t>
            </a:r>
            <a:r>
              <a:rPr lang="en-US" dirty="0"/>
              <a:t>provides additional protection for people with a high potential for large liability losses. Policy limits are usually in the millions, above the limits offered in a homeowners or an auto policy </a:t>
            </a:r>
          </a:p>
        </p:txBody>
      </p:sp>
    </p:spTree>
    <p:extLst>
      <p:ext uri="{BB962C8B-B14F-4D97-AF65-F5344CB8AC3E}">
        <p14:creationId xmlns:p14="http://schemas.microsoft.com/office/powerpoint/2010/main" val="1359019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1F13B-8136-BC00-5581-53B78544E1DF}"/>
              </a:ext>
            </a:extLst>
          </p:cNvPr>
          <p:cNvSpPr>
            <a:spLocks noGrp="1"/>
          </p:cNvSpPr>
          <p:nvPr>
            <p:ph type="ctrTitle"/>
          </p:nvPr>
        </p:nvSpPr>
        <p:spPr/>
        <p:txBody>
          <a:bodyPr/>
          <a:lstStyle/>
          <a:p>
            <a:r>
              <a:rPr lang="en-US" b="1" dirty="0"/>
              <a:t>What is Insurance?</a:t>
            </a:r>
          </a:p>
        </p:txBody>
      </p:sp>
      <p:sp>
        <p:nvSpPr>
          <p:cNvPr id="3" name="Subtitle 2">
            <a:extLst>
              <a:ext uri="{FF2B5EF4-FFF2-40B4-BE49-F238E27FC236}">
                <a16:creationId xmlns:a16="http://schemas.microsoft.com/office/drawing/2014/main" id="{AE921FA5-04E6-308A-D618-09A066047B64}"/>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62136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F7A2D-7AFE-2053-DF32-E8B8A1065735}"/>
              </a:ext>
            </a:extLst>
          </p:cNvPr>
          <p:cNvSpPr>
            <a:spLocks noGrp="1"/>
          </p:cNvSpPr>
          <p:nvPr>
            <p:ph type="title"/>
          </p:nvPr>
        </p:nvSpPr>
        <p:spPr/>
        <p:txBody>
          <a:bodyPr/>
          <a:lstStyle/>
          <a:p>
            <a:r>
              <a:rPr lang="en-US" b="1" dirty="0"/>
              <a:t>Commercial Insurance</a:t>
            </a:r>
          </a:p>
        </p:txBody>
      </p:sp>
      <p:sp>
        <p:nvSpPr>
          <p:cNvPr id="3" name="Content Placeholder 2">
            <a:extLst>
              <a:ext uri="{FF2B5EF4-FFF2-40B4-BE49-F238E27FC236}">
                <a16:creationId xmlns:a16="http://schemas.microsoft.com/office/drawing/2014/main" id="{84C1661E-D6C2-B534-7A2B-B7EA903A872D}"/>
              </a:ext>
            </a:extLst>
          </p:cNvPr>
          <p:cNvSpPr>
            <a:spLocks noGrp="1"/>
          </p:cNvSpPr>
          <p:nvPr>
            <p:ph idx="1"/>
          </p:nvPr>
        </p:nvSpPr>
        <p:spPr/>
        <p:txBody>
          <a:bodyPr/>
          <a:lstStyle/>
          <a:p>
            <a:r>
              <a:rPr lang="en-US" dirty="0"/>
              <a:t>Business need various coverages for the loss exposures that arise from business operations </a:t>
            </a:r>
          </a:p>
          <a:p>
            <a:r>
              <a:rPr lang="en-US" dirty="0"/>
              <a:t>Many businesses purchase a commercial package policy or a businessowners policy , both of which provide business owners with property, crime, and liability coverages </a:t>
            </a:r>
          </a:p>
          <a:p>
            <a:endParaRPr lang="en-US" dirty="0"/>
          </a:p>
          <a:p>
            <a:endParaRPr lang="en-US" dirty="0"/>
          </a:p>
        </p:txBody>
      </p:sp>
    </p:spTree>
    <p:extLst>
      <p:ext uri="{BB962C8B-B14F-4D97-AF65-F5344CB8AC3E}">
        <p14:creationId xmlns:p14="http://schemas.microsoft.com/office/powerpoint/2010/main" val="3827953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208CB-E6ED-AF15-4F3D-D51F2467F287}"/>
              </a:ext>
            </a:extLst>
          </p:cNvPr>
          <p:cNvSpPr>
            <a:spLocks noGrp="1"/>
          </p:cNvSpPr>
          <p:nvPr>
            <p:ph type="title"/>
          </p:nvPr>
        </p:nvSpPr>
        <p:spPr/>
        <p:txBody>
          <a:bodyPr/>
          <a:lstStyle/>
          <a:p>
            <a:r>
              <a:rPr lang="en-US" b="1" dirty="0"/>
              <a:t>Commercial Property</a:t>
            </a:r>
          </a:p>
        </p:txBody>
      </p:sp>
      <p:sp>
        <p:nvSpPr>
          <p:cNvPr id="3" name="Content Placeholder 2">
            <a:extLst>
              <a:ext uri="{FF2B5EF4-FFF2-40B4-BE49-F238E27FC236}">
                <a16:creationId xmlns:a16="http://schemas.microsoft.com/office/drawing/2014/main" id="{B22D78BF-D3A4-B3D8-F31A-F17C5691E2D6}"/>
              </a:ext>
            </a:extLst>
          </p:cNvPr>
          <p:cNvSpPr>
            <a:spLocks noGrp="1"/>
          </p:cNvSpPr>
          <p:nvPr>
            <p:ph idx="1"/>
          </p:nvPr>
        </p:nvSpPr>
        <p:spPr/>
        <p:txBody>
          <a:bodyPr/>
          <a:lstStyle/>
          <a:p>
            <a:r>
              <a:rPr lang="en-US" dirty="0"/>
              <a:t>Covers damage to buildings or their contents that results from fire, vandalism, and others causes of loss </a:t>
            </a:r>
          </a:p>
        </p:txBody>
      </p:sp>
    </p:spTree>
    <p:extLst>
      <p:ext uri="{BB962C8B-B14F-4D97-AF65-F5344CB8AC3E}">
        <p14:creationId xmlns:p14="http://schemas.microsoft.com/office/powerpoint/2010/main" val="1696011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23393-77A3-5E81-F951-B0B942D3D477}"/>
              </a:ext>
            </a:extLst>
          </p:cNvPr>
          <p:cNvSpPr>
            <a:spLocks noGrp="1"/>
          </p:cNvSpPr>
          <p:nvPr>
            <p:ph type="title"/>
          </p:nvPr>
        </p:nvSpPr>
        <p:spPr/>
        <p:txBody>
          <a:bodyPr/>
          <a:lstStyle/>
          <a:p>
            <a:r>
              <a:rPr lang="en-US" b="1" dirty="0"/>
              <a:t>Commercial Crime</a:t>
            </a:r>
          </a:p>
        </p:txBody>
      </p:sp>
      <p:sp>
        <p:nvSpPr>
          <p:cNvPr id="3" name="Content Placeholder 2">
            <a:extLst>
              <a:ext uri="{FF2B5EF4-FFF2-40B4-BE49-F238E27FC236}">
                <a16:creationId xmlns:a16="http://schemas.microsoft.com/office/drawing/2014/main" id="{1AF2AEC0-BCA8-694F-B376-E58E9CD79694}"/>
              </a:ext>
            </a:extLst>
          </p:cNvPr>
          <p:cNvSpPr>
            <a:spLocks noGrp="1"/>
          </p:cNvSpPr>
          <p:nvPr>
            <p:ph idx="1"/>
          </p:nvPr>
        </p:nvSpPr>
        <p:spPr/>
        <p:txBody>
          <a:bodyPr/>
          <a:lstStyle/>
          <a:p>
            <a:r>
              <a:rPr lang="en-US" dirty="0"/>
              <a:t>Protects against losses from theft of business property and money, including employee theft </a:t>
            </a:r>
          </a:p>
        </p:txBody>
      </p:sp>
    </p:spTree>
    <p:extLst>
      <p:ext uri="{BB962C8B-B14F-4D97-AF65-F5344CB8AC3E}">
        <p14:creationId xmlns:p14="http://schemas.microsoft.com/office/powerpoint/2010/main" val="2773494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7BD98-625F-7DE1-6BB4-F03CA07A04CE}"/>
              </a:ext>
            </a:extLst>
          </p:cNvPr>
          <p:cNvSpPr>
            <a:spLocks noGrp="1"/>
          </p:cNvSpPr>
          <p:nvPr>
            <p:ph type="title"/>
          </p:nvPr>
        </p:nvSpPr>
        <p:spPr/>
        <p:txBody>
          <a:bodyPr/>
          <a:lstStyle/>
          <a:p>
            <a:r>
              <a:rPr lang="en-US" b="1" dirty="0"/>
              <a:t>Commercial General Liability </a:t>
            </a:r>
          </a:p>
        </p:txBody>
      </p:sp>
      <p:sp>
        <p:nvSpPr>
          <p:cNvPr id="3" name="Content Placeholder 2">
            <a:extLst>
              <a:ext uri="{FF2B5EF4-FFF2-40B4-BE49-F238E27FC236}">
                <a16:creationId xmlns:a16="http://schemas.microsoft.com/office/drawing/2014/main" id="{C2CB1A78-46DB-A03D-C925-CD0C5467EE32}"/>
              </a:ext>
            </a:extLst>
          </p:cNvPr>
          <p:cNvSpPr>
            <a:spLocks noGrp="1"/>
          </p:cNvSpPr>
          <p:nvPr>
            <p:ph idx="1"/>
          </p:nvPr>
        </p:nvSpPr>
        <p:spPr/>
        <p:txBody>
          <a:bodyPr/>
          <a:lstStyle/>
          <a:p>
            <a:r>
              <a:rPr lang="en-US" dirty="0"/>
              <a:t>Protects a business against its legal liability to others for bodily injury and property damage </a:t>
            </a:r>
          </a:p>
        </p:txBody>
      </p:sp>
    </p:spTree>
    <p:extLst>
      <p:ext uri="{BB962C8B-B14F-4D97-AF65-F5344CB8AC3E}">
        <p14:creationId xmlns:p14="http://schemas.microsoft.com/office/powerpoint/2010/main" val="3514108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8A53A-DEDF-0E64-8A28-03CDD39A808F}"/>
              </a:ext>
            </a:extLst>
          </p:cNvPr>
          <p:cNvSpPr>
            <a:spLocks noGrp="1"/>
          </p:cNvSpPr>
          <p:nvPr>
            <p:ph type="title"/>
          </p:nvPr>
        </p:nvSpPr>
        <p:spPr/>
        <p:txBody>
          <a:bodyPr/>
          <a:lstStyle/>
          <a:p>
            <a:r>
              <a:rPr lang="en-US" b="1" dirty="0"/>
              <a:t>Commercial Auto</a:t>
            </a:r>
          </a:p>
        </p:txBody>
      </p:sp>
      <p:sp>
        <p:nvSpPr>
          <p:cNvPr id="3" name="Content Placeholder 2">
            <a:extLst>
              <a:ext uri="{FF2B5EF4-FFF2-40B4-BE49-F238E27FC236}">
                <a16:creationId xmlns:a16="http://schemas.microsoft.com/office/drawing/2014/main" id="{0F2F84E1-C490-9787-A299-9B363B2D36B7}"/>
              </a:ext>
            </a:extLst>
          </p:cNvPr>
          <p:cNvSpPr>
            <a:spLocks noGrp="1"/>
          </p:cNvSpPr>
          <p:nvPr>
            <p:ph idx="1"/>
          </p:nvPr>
        </p:nvSpPr>
        <p:spPr/>
        <p:txBody>
          <a:bodyPr/>
          <a:lstStyle/>
          <a:p>
            <a:r>
              <a:rPr lang="en-US" dirty="0"/>
              <a:t>Covers liability for bodily injury and property damage caused by the use of the businesses autos and also the damage to the business’s own autos when they are in an accident </a:t>
            </a:r>
          </a:p>
        </p:txBody>
      </p:sp>
    </p:spTree>
    <p:extLst>
      <p:ext uri="{BB962C8B-B14F-4D97-AF65-F5344CB8AC3E}">
        <p14:creationId xmlns:p14="http://schemas.microsoft.com/office/powerpoint/2010/main" val="17656827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496A-91DF-126B-9F6E-A0F06634CA58}"/>
              </a:ext>
            </a:extLst>
          </p:cNvPr>
          <p:cNvSpPr>
            <a:spLocks noGrp="1"/>
          </p:cNvSpPr>
          <p:nvPr>
            <p:ph type="title"/>
          </p:nvPr>
        </p:nvSpPr>
        <p:spPr/>
        <p:txBody>
          <a:bodyPr/>
          <a:lstStyle/>
          <a:p>
            <a:r>
              <a:rPr lang="en-US" b="1" dirty="0"/>
              <a:t>Workers Compensation </a:t>
            </a:r>
          </a:p>
        </p:txBody>
      </p:sp>
      <p:sp>
        <p:nvSpPr>
          <p:cNvPr id="3" name="Content Placeholder 2">
            <a:extLst>
              <a:ext uri="{FF2B5EF4-FFF2-40B4-BE49-F238E27FC236}">
                <a16:creationId xmlns:a16="http://schemas.microsoft.com/office/drawing/2014/main" id="{51C36DFB-CC9B-0BD6-D799-FE9DF67662D9}"/>
              </a:ext>
            </a:extLst>
          </p:cNvPr>
          <p:cNvSpPr>
            <a:spLocks noGrp="1"/>
          </p:cNvSpPr>
          <p:nvPr>
            <p:ph idx="1"/>
          </p:nvPr>
        </p:nvSpPr>
        <p:spPr/>
        <p:txBody>
          <a:bodyPr/>
          <a:lstStyle/>
          <a:p>
            <a:r>
              <a:rPr lang="en-US" dirty="0"/>
              <a:t>Covers legally required benefits that businesses are required to pay their employees for job related injuries and </a:t>
            </a:r>
            <a:r>
              <a:rPr lang="en-US" dirty="0" err="1"/>
              <a:t>illnesse</a:t>
            </a:r>
            <a:r>
              <a:rPr lang="en-US" dirty="0"/>
              <a:t> </a:t>
            </a:r>
          </a:p>
        </p:txBody>
      </p:sp>
    </p:spTree>
    <p:extLst>
      <p:ext uri="{BB962C8B-B14F-4D97-AF65-F5344CB8AC3E}">
        <p14:creationId xmlns:p14="http://schemas.microsoft.com/office/powerpoint/2010/main" val="1958664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71930-C35C-FE41-D120-3E3CF51D36D8}"/>
              </a:ext>
            </a:extLst>
          </p:cNvPr>
          <p:cNvSpPr>
            <a:spLocks noGrp="1"/>
          </p:cNvSpPr>
          <p:nvPr>
            <p:ph type="title"/>
          </p:nvPr>
        </p:nvSpPr>
        <p:spPr/>
        <p:txBody>
          <a:bodyPr/>
          <a:lstStyle/>
          <a:p>
            <a:r>
              <a:rPr lang="en-US" b="1" dirty="0"/>
              <a:t>Commercial Umbrella </a:t>
            </a:r>
          </a:p>
        </p:txBody>
      </p:sp>
      <p:sp>
        <p:nvSpPr>
          <p:cNvPr id="3" name="Content Placeholder 2">
            <a:extLst>
              <a:ext uri="{FF2B5EF4-FFF2-40B4-BE49-F238E27FC236}">
                <a16:creationId xmlns:a16="http://schemas.microsoft.com/office/drawing/2014/main" id="{E038ED1B-8BE0-0C12-8DD8-232E14987F5F}"/>
              </a:ext>
            </a:extLst>
          </p:cNvPr>
          <p:cNvSpPr>
            <a:spLocks noGrp="1"/>
          </p:cNvSpPr>
          <p:nvPr>
            <p:ph idx="1"/>
          </p:nvPr>
        </p:nvSpPr>
        <p:spPr/>
        <p:txBody>
          <a:bodyPr/>
          <a:lstStyle/>
          <a:p>
            <a:r>
              <a:rPr lang="en-US" dirty="0"/>
              <a:t>Provides additional liability limits beyond those provided by other commercial policies, protecting a business in the event of a large liability loss </a:t>
            </a:r>
          </a:p>
        </p:txBody>
      </p:sp>
    </p:spTree>
    <p:extLst>
      <p:ext uri="{BB962C8B-B14F-4D97-AF65-F5344CB8AC3E}">
        <p14:creationId xmlns:p14="http://schemas.microsoft.com/office/powerpoint/2010/main" val="40233692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4356-D3DD-DD66-67EC-FB50617B3522}"/>
              </a:ext>
            </a:extLst>
          </p:cNvPr>
          <p:cNvSpPr>
            <a:spLocks noGrp="1"/>
          </p:cNvSpPr>
          <p:nvPr>
            <p:ph type="title"/>
          </p:nvPr>
        </p:nvSpPr>
        <p:spPr/>
        <p:txBody>
          <a:bodyPr/>
          <a:lstStyle/>
          <a:p>
            <a:r>
              <a:rPr lang="en-US" b="1" dirty="0"/>
              <a:t>Types of Insurance</a:t>
            </a:r>
          </a:p>
        </p:txBody>
      </p:sp>
      <p:sp>
        <p:nvSpPr>
          <p:cNvPr id="3" name="Content Placeholder 2">
            <a:extLst>
              <a:ext uri="{FF2B5EF4-FFF2-40B4-BE49-F238E27FC236}">
                <a16:creationId xmlns:a16="http://schemas.microsoft.com/office/drawing/2014/main" id="{AC870BFF-EB92-A7D6-7C16-7669E9C59630}"/>
              </a:ext>
            </a:extLst>
          </p:cNvPr>
          <p:cNvSpPr>
            <a:spLocks noGrp="1"/>
          </p:cNvSpPr>
          <p:nvPr>
            <p:ph idx="1"/>
          </p:nvPr>
        </p:nvSpPr>
        <p:spPr/>
        <p:txBody>
          <a:bodyPr/>
          <a:lstStyle/>
          <a:p>
            <a:r>
              <a:rPr lang="en-US" dirty="0"/>
              <a:t>Private Insurers are classified by 2 basic forms of ownership</a:t>
            </a:r>
          </a:p>
          <a:p>
            <a:r>
              <a:rPr lang="en-US" b="1" dirty="0"/>
              <a:t>Proprietary- </a:t>
            </a:r>
            <a:r>
              <a:rPr lang="en-US" dirty="0"/>
              <a:t>Earn a profit for their owners</a:t>
            </a:r>
          </a:p>
          <a:p>
            <a:r>
              <a:rPr lang="en-US" b="1" dirty="0"/>
              <a:t>Cooperative- </a:t>
            </a:r>
            <a:r>
              <a:rPr lang="en-US" dirty="0"/>
              <a:t>Provide Insurance at a minimum cost to their owners who are the policy holders </a:t>
            </a:r>
          </a:p>
        </p:txBody>
      </p:sp>
    </p:spTree>
    <p:extLst>
      <p:ext uri="{BB962C8B-B14F-4D97-AF65-F5344CB8AC3E}">
        <p14:creationId xmlns:p14="http://schemas.microsoft.com/office/powerpoint/2010/main" val="34878724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D47D0-85C9-CD54-B3F0-B31D5A520EB3}"/>
              </a:ext>
            </a:extLst>
          </p:cNvPr>
          <p:cNvSpPr>
            <a:spLocks noGrp="1"/>
          </p:cNvSpPr>
          <p:nvPr>
            <p:ph type="title"/>
          </p:nvPr>
        </p:nvSpPr>
        <p:spPr/>
        <p:txBody>
          <a:bodyPr/>
          <a:lstStyle/>
          <a:p>
            <a:r>
              <a:rPr lang="en-US" b="1" dirty="0"/>
              <a:t>Types of Insurance</a:t>
            </a:r>
          </a:p>
        </p:txBody>
      </p:sp>
      <p:sp>
        <p:nvSpPr>
          <p:cNvPr id="3" name="Content Placeholder 2">
            <a:extLst>
              <a:ext uri="{FF2B5EF4-FFF2-40B4-BE49-F238E27FC236}">
                <a16:creationId xmlns:a16="http://schemas.microsoft.com/office/drawing/2014/main" id="{20B48433-B01A-9146-2C76-2593F2DDBB9C}"/>
              </a:ext>
            </a:extLst>
          </p:cNvPr>
          <p:cNvSpPr>
            <a:spLocks noGrp="1"/>
          </p:cNvSpPr>
          <p:nvPr>
            <p:ph idx="1"/>
          </p:nvPr>
        </p:nvSpPr>
        <p:spPr>
          <a:xfrm>
            <a:off x="838200" y="1825625"/>
            <a:ext cx="9872133" cy="4351338"/>
          </a:xfrm>
        </p:spPr>
        <p:txBody>
          <a:bodyPr/>
          <a:lstStyle/>
          <a:p>
            <a:r>
              <a:rPr lang="en-US" b="1" dirty="0"/>
              <a:t>Stock Insurers – </a:t>
            </a:r>
            <a:r>
              <a:rPr lang="en-US" dirty="0"/>
              <a:t>Objective is to earn a profit, attract stockholders by the expectation of investment returns </a:t>
            </a:r>
          </a:p>
          <a:p>
            <a:r>
              <a:rPr lang="en-US" b="1" dirty="0"/>
              <a:t>Mutual Insurers – </a:t>
            </a:r>
            <a:r>
              <a:rPr lang="en-US" dirty="0"/>
              <a:t>Include some large national insurers and many regional insurers. To share profits mutual insurers pay dividends policy holders as a return of a portion of premiums paid</a:t>
            </a:r>
          </a:p>
          <a:p>
            <a:r>
              <a:rPr lang="en-US" b="1" dirty="0"/>
              <a:t>Surplus Lines Insurers – </a:t>
            </a:r>
            <a:r>
              <a:rPr lang="en-US" dirty="0"/>
              <a:t>Provide Insurance coverages unavailable in the standard market. For example: a business might have a poor loss experience history that no other insurer will accept or a business may need a new type of coverage for a new product or service</a:t>
            </a:r>
          </a:p>
        </p:txBody>
      </p:sp>
    </p:spTree>
    <p:extLst>
      <p:ext uri="{BB962C8B-B14F-4D97-AF65-F5344CB8AC3E}">
        <p14:creationId xmlns:p14="http://schemas.microsoft.com/office/powerpoint/2010/main" val="455188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C4387-68EF-A3C7-FF7D-31CC71C57FFF}"/>
              </a:ext>
            </a:extLst>
          </p:cNvPr>
          <p:cNvSpPr>
            <a:spLocks noGrp="1"/>
          </p:cNvSpPr>
          <p:nvPr>
            <p:ph type="title"/>
          </p:nvPr>
        </p:nvSpPr>
        <p:spPr/>
        <p:txBody>
          <a:bodyPr/>
          <a:lstStyle/>
          <a:p>
            <a:r>
              <a:rPr lang="en-US" b="1" dirty="0"/>
              <a:t>Reinsurance</a:t>
            </a:r>
          </a:p>
        </p:txBody>
      </p:sp>
      <p:sp>
        <p:nvSpPr>
          <p:cNvPr id="3" name="Content Placeholder 2">
            <a:extLst>
              <a:ext uri="{FF2B5EF4-FFF2-40B4-BE49-F238E27FC236}">
                <a16:creationId xmlns:a16="http://schemas.microsoft.com/office/drawing/2014/main" id="{69543F37-F721-C2EA-5164-DB97CC141E96}"/>
              </a:ext>
            </a:extLst>
          </p:cNvPr>
          <p:cNvSpPr>
            <a:spLocks noGrp="1"/>
          </p:cNvSpPr>
          <p:nvPr>
            <p:ph idx="1"/>
          </p:nvPr>
        </p:nvSpPr>
        <p:spPr/>
        <p:txBody>
          <a:bodyPr/>
          <a:lstStyle/>
          <a:p>
            <a:r>
              <a:rPr lang="en-US" dirty="0"/>
              <a:t>Reinsurance allows a primary insurer to transfer some loss exposures to another insurer the reinsurer, it can help a small insurer provide insurance for large accounts</a:t>
            </a:r>
          </a:p>
        </p:txBody>
      </p:sp>
    </p:spTree>
    <p:extLst>
      <p:ext uri="{BB962C8B-B14F-4D97-AF65-F5344CB8AC3E}">
        <p14:creationId xmlns:p14="http://schemas.microsoft.com/office/powerpoint/2010/main" val="1601651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23438-B504-8AE9-9BA6-E5D81E413E05}"/>
              </a:ext>
            </a:extLst>
          </p:cNvPr>
          <p:cNvSpPr>
            <a:spLocks noGrp="1"/>
          </p:cNvSpPr>
          <p:nvPr>
            <p:ph type="title"/>
          </p:nvPr>
        </p:nvSpPr>
        <p:spPr/>
        <p:txBody>
          <a:bodyPr/>
          <a:lstStyle/>
          <a:p>
            <a:r>
              <a:rPr lang="en-US" b="1" dirty="0"/>
              <a:t>Why do we have insurance?</a:t>
            </a:r>
          </a:p>
        </p:txBody>
      </p:sp>
      <p:sp>
        <p:nvSpPr>
          <p:cNvPr id="3" name="Content Placeholder 2">
            <a:extLst>
              <a:ext uri="{FF2B5EF4-FFF2-40B4-BE49-F238E27FC236}">
                <a16:creationId xmlns:a16="http://schemas.microsoft.com/office/drawing/2014/main" id="{062CAD5E-0BD1-A534-4B58-F9232695CF58}"/>
              </a:ext>
            </a:extLst>
          </p:cNvPr>
          <p:cNvSpPr>
            <a:spLocks noGrp="1"/>
          </p:cNvSpPr>
          <p:nvPr>
            <p:ph idx="1"/>
          </p:nvPr>
        </p:nvSpPr>
        <p:spPr/>
        <p:txBody>
          <a:bodyPr/>
          <a:lstStyle/>
          <a:p>
            <a:r>
              <a:rPr lang="en-US" dirty="0"/>
              <a:t>It addresses people’s &amp; businesses concerns about the possible financial effects of an unforeseen event. (Fire, Auto-accident)</a:t>
            </a:r>
          </a:p>
          <a:p>
            <a:r>
              <a:rPr lang="en-US" dirty="0"/>
              <a:t>Rick management technique that transfers the risk of financial consequences resulting from loss exposures to an insurer</a:t>
            </a:r>
          </a:p>
          <a:p>
            <a:r>
              <a:rPr lang="en-US" dirty="0"/>
              <a:t>Understand concepts of Risk, Transfer, Pooling</a:t>
            </a:r>
          </a:p>
        </p:txBody>
      </p:sp>
    </p:spTree>
    <p:extLst>
      <p:ext uri="{BB962C8B-B14F-4D97-AF65-F5344CB8AC3E}">
        <p14:creationId xmlns:p14="http://schemas.microsoft.com/office/powerpoint/2010/main" val="2659453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FBCC1-156A-CC5A-E01D-0B88C9B07B5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7F76999-F9E9-A0A0-B3C6-C5D1FA026BAE}"/>
              </a:ext>
            </a:extLst>
          </p:cNvPr>
          <p:cNvSpPr>
            <a:spLocks noGrp="1"/>
          </p:cNvSpPr>
          <p:nvPr>
            <p:ph idx="1"/>
          </p:nvPr>
        </p:nvSpPr>
        <p:spPr/>
        <p:txBody>
          <a:bodyPr/>
          <a:lstStyle/>
          <a:p>
            <a:r>
              <a:rPr lang="en-US" b="1" dirty="0"/>
              <a:t>Reciprocal Insurance Exchanges- </a:t>
            </a:r>
            <a:r>
              <a:rPr lang="en-US" dirty="0"/>
              <a:t>Each member is both an insured or insurer</a:t>
            </a:r>
          </a:p>
          <a:p>
            <a:r>
              <a:rPr lang="en-US" b="1" dirty="0"/>
              <a:t>Lloyd’s-</a:t>
            </a:r>
            <a:r>
              <a:rPr lang="en-US" dirty="0"/>
              <a:t> Insurance &amp; Reinsurance marketplace (kind of like stock exchange)</a:t>
            </a:r>
          </a:p>
          <a:p>
            <a:r>
              <a:rPr lang="en-US" b="1" dirty="0"/>
              <a:t>Captive Insurer- </a:t>
            </a:r>
            <a:r>
              <a:rPr lang="en-US" dirty="0"/>
              <a:t>Formed to cover the loss exposures of specific organizations </a:t>
            </a:r>
          </a:p>
        </p:txBody>
      </p:sp>
    </p:spTree>
    <p:extLst>
      <p:ext uri="{BB962C8B-B14F-4D97-AF65-F5344CB8AC3E}">
        <p14:creationId xmlns:p14="http://schemas.microsoft.com/office/powerpoint/2010/main" val="3134081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AF6C5-5B9F-65FC-5EB5-6345BF9F9F51}"/>
              </a:ext>
            </a:extLst>
          </p:cNvPr>
          <p:cNvSpPr>
            <a:spLocks noGrp="1"/>
          </p:cNvSpPr>
          <p:nvPr>
            <p:ph type="title"/>
          </p:nvPr>
        </p:nvSpPr>
        <p:spPr/>
        <p:txBody>
          <a:bodyPr/>
          <a:lstStyle/>
          <a:p>
            <a:br>
              <a:rPr lang="en-US" dirty="0"/>
            </a:br>
            <a:r>
              <a:rPr lang="en-US" b="1" dirty="0"/>
              <a:t>Government Insurance</a:t>
            </a:r>
          </a:p>
        </p:txBody>
      </p:sp>
      <p:sp>
        <p:nvSpPr>
          <p:cNvPr id="3" name="Content Placeholder 2">
            <a:extLst>
              <a:ext uri="{FF2B5EF4-FFF2-40B4-BE49-F238E27FC236}">
                <a16:creationId xmlns:a16="http://schemas.microsoft.com/office/drawing/2014/main" id="{193C6A0A-2A00-D28E-092F-B18FDC524469}"/>
              </a:ext>
            </a:extLst>
          </p:cNvPr>
          <p:cNvSpPr>
            <a:spLocks noGrp="1"/>
          </p:cNvSpPr>
          <p:nvPr>
            <p:ph idx="1"/>
          </p:nvPr>
        </p:nvSpPr>
        <p:spPr/>
        <p:txBody>
          <a:bodyPr/>
          <a:lstStyle/>
          <a:p>
            <a:r>
              <a:rPr lang="en-US" dirty="0"/>
              <a:t>To fill unmet insurance needs</a:t>
            </a:r>
          </a:p>
          <a:p>
            <a:r>
              <a:rPr lang="en-US" dirty="0"/>
              <a:t>To facilitate required insurance purchases </a:t>
            </a:r>
          </a:p>
          <a:p>
            <a:r>
              <a:rPr lang="en-US" dirty="0"/>
              <a:t>To provide efficiency and convenience</a:t>
            </a:r>
          </a:p>
          <a:p>
            <a:r>
              <a:rPr lang="en-US" dirty="0"/>
              <a:t>To achieve social goals </a:t>
            </a:r>
          </a:p>
        </p:txBody>
      </p:sp>
    </p:spTree>
    <p:extLst>
      <p:ext uri="{BB962C8B-B14F-4D97-AF65-F5344CB8AC3E}">
        <p14:creationId xmlns:p14="http://schemas.microsoft.com/office/powerpoint/2010/main" val="37569358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D1B88-2D20-1A64-CEF5-34608FCB1E0D}"/>
              </a:ext>
            </a:extLst>
          </p:cNvPr>
          <p:cNvSpPr>
            <a:spLocks noGrp="1"/>
          </p:cNvSpPr>
          <p:nvPr>
            <p:ph type="title"/>
          </p:nvPr>
        </p:nvSpPr>
        <p:spPr/>
        <p:txBody>
          <a:bodyPr/>
          <a:lstStyle/>
          <a:p>
            <a:r>
              <a:rPr lang="en-US" b="1" dirty="0"/>
              <a:t>Examples of Federal Government Insurance plans…</a:t>
            </a:r>
          </a:p>
        </p:txBody>
      </p:sp>
      <p:sp>
        <p:nvSpPr>
          <p:cNvPr id="3" name="Content Placeholder 2">
            <a:extLst>
              <a:ext uri="{FF2B5EF4-FFF2-40B4-BE49-F238E27FC236}">
                <a16:creationId xmlns:a16="http://schemas.microsoft.com/office/drawing/2014/main" id="{79E81DCB-D4B5-0F0F-63EE-DD47E55A6E83}"/>
              </a:ext>
            </a:extLst>
          </p:cNvPr>
          <p:cNvSpPr>
            <a:spLocks noGrp="1"/>
          </p:cNvSpPr>
          <p:nvPr>
            <p:ph idx="1"/>
          </p:nvPr>
        </p:nvSpPr>
        <p:spPr/>
        <p:txBody>
          <a:bodyPr/>
          <a:lstStyle/>
          <a:p>
            <a:r>
              <a:rPr lang="en-US" dirty="0"/>
              <a:t>National Flood Insurance Program</a:t>
            </a:r>
          </a:p>
          <a:p>
            <a:r>
              <a:rPr lang="en-US" dirty="0"/>
              <a:t>Terrorism Risk Insurance Program</a:t>
            </a:r>
          </a:p>
        </p:txBody>
      </p:sp>
    </p:spTree>
    <p:extLst>
      <p:ext uri="{BB962C8B-B14F-4D97-AF65-F5344CB8AC3E}">
        <p14:creationId xmlns:p14="http://schemas.microsoft.com/office/powerpoint/2010/main" val="4311547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4BA58-F230-1DBB-AB91-CBE6DD77214C}"/>
              </a:ext>
            </a:extLst>
          </p:cNvPr>
          <p:cNvSpPr>
            <a:spLocks noGrp="1"/>
          </p:cNvSpPr>
          <p:nvPr>
            <p:ph type="title"/>
          </p:nvPr>
        </p:nvSpPr>
        <p:spPr/>
        <p:txBody>
          <a:bodyPr/>
          <a:lstStyle/>
          <a:p>
            <a:r>
              <a:rPr lang="en-US" b="1" dirty="0"/>
              <a:t>Examples of State Government Insurance plans…</a:t>
            </a:r>
          </a:p>
        </p:txBody>
      </p:sp>
      <p:sp>
        <p:nvSpPr>
          <p:cNvPr id="3" name="Content Placeholder 2">
            <a:extLst>
              <a:ext uri="{FF2B5EF4-FFF2-40B4-BE49-F238E27FC236}">
                <a16:creationId xmlns:a16="http://schemas.microsoft.com/office/drawing/2014/main" id="{3FCE9A99-9F28-D452-0AAD-1AA7E8B50609}"/>
              </a:ext>
            </a:extLst>
          </p:cNvPr>
          <p:cNvSpPr>
            <a:spLocks noGrp="1"/>
          </p:cNvSpPr>
          <p:nvPr>
            <p:ph idx="1"/>
          </p:nvPr>
        </p:nvSpPr>
        <p:spPr/>
        <p:txBody>
          <a:bodyPr/>
          <a:lstStyle/>
          <a:p>
            <a:r>
              <a:rPr lang="en-US" dirty="0"/>
              <a:t>Fair Access to Insurance Requirement plans – for consumers who cant buy insurance in the private market</a:t>
            </a:r>
          </a:p>
          <a:p>
            <a:r>
              <a:rPr lang="en-US" dirty="0"/>
              <a:t>Beach &amp; Windstorm Plans </a:t>
            </a:r>
          </a:p>
        </p:txBody>
      </p:sp>
    </p:spTree>
    <p:extLst>
      <p:ext uri="{BB962C8B-B14F-4D97-AF65-F5344CB8AC3E}">
        <p14:creationId xmlns:p14="http://schemas.microsoft.com/office/powerpoint/2010/main" val="3814426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D282-C05C-D064-CF50-FCAD3B667B5A}"/>
              </a:ext>
            </a:extLst>
          </p:cNvPr>
          <p:cNvSpPr>
            <a:spLocks noGrp="1"/>
          </p:cNvSpPr>
          <p:nvPr>
            <p:ph type="title"/>
          </p:nvPr>
        </p:nvSpPr>
        <p:spPr/>
        <p:txBody>
          <a:bodyPr/>
          <a:lstStyle/>
          <a:p>
            <a:r>
              <a:rPr lang="en-US" b="1" dirty="0"/>
              <a:t>Pure Risk</a:t>
            </a:r>
          </a:p>
        </p:txBody>
      </p:sp>
      <p:sp>
        <p:nvSpPr>
          <p:cNvPr id="3" name="Content Placeholder 2">
            <a:extLst>
              <a:ext uri="{FF2B5EF4-FFF2-40B4-BE49-F238E27FC236}">
                <a16:creationId xmlns:a16="http://schemas.microsoft.com/office/drawing/2014/main" id="{843E86A9-E93A-EA93-E8A7-6858FBF6C5B5}"/>
              </a:ext>
            </a:extLst>
          </p:cNvPr>
          <p:cNvSpPr>
            <a:spLocks noGrp="1"/>
          </p:cNvSpPr>
          <p:nvPr>
            <p:ph idx="1"/>
          </p:nvPr>
        </p:nvSpPr>
        <p:spPr/>
        <p:txBody>
          <a:bodyPr/>
          <a:lstStyle/>
          <a:p>
            <a:r>
              <a:rPr lang="en-US" dirty="0"/>
              <a:t>Neither outcome would provide a gain </a:t>
            </a:r>
          </a:p>
          <a:p>
            <a:r>
              <a:rPr lang="en-US" dirty="0"/>
              <a:t>(Fire Loss)</a:t>
            </a:r>
          </a:p>
        </p:txBody>
      </p:sp>
    </p:spTree>
    <p:extLst>
      <p:ext uri="{BB962C8B-B14F-4D97-AF65-F5344CB8AC3E}">
        <p14:creationId xmlns:p14="http://schemas.microsoft.com/office/powerpoint/2010/main" val="1306132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E37F1-40FE-2C4D-E7A3-46C8641B3B09}"/>
              </a:ext>
            </a:extLst>
          </p:cNvPr>
          <p:cNvSpPr>
            <a:spLocks noGrp="1"/>
          </p:cNvSpPr>
          <p:nvPr>
            <p:ph type="title"/>
          </p:nvPr>
        </p:nvSpPr>
        <p:spPr/>
        <p:txBody>
          <a:bodyPr/>
          <a:lstStyle/>
          <a:p>
            <a:r>
              <a:rPr lang="en-US" b="1" dirty="0"/>
              <a:t>Speculative Risk</a:t>
            </a:r>
          </a:p>
        </p:txBody>
      </p:sp>
      <p:sp>
        <p:nvSpPr>
          <p:cNvPr id="3" name="Content Placeholder 2">
            <a:extLst>
              <a:ext uri="{FF2B5EF4-FFF2-40B4-BE49-F238E27FC236}">
                <a16:creationId xmlns:a16="http://schemas.microsoft.com/office/drawing/2014/main" id="{443D3160-A32F-DF85-842D-066922BDD9AE}"/>
              </a:ext>
            </a:extLst>
          </p:cNvPr>
          <p:cNvSpPr>
            <a:spLocks noGrp="1"/>
          </p:cNvSpPr>
          <p:nvPr>
            <p:ph idx="1"/>
          </p:nvPr>
        </p:nvSpPr>
        <p:spPr/>
        <p:txBody>
          <a:bodyPr/>
          <a:lstStyle/>
          <a:p>
            <a:r>
              <a:rPr lang="en-US" dirty="0"/>
              <a:t>Risk that can result in a loss or gain</a:t>
            </a:r>
          </a:p>
          <a:p>
            <a:r>
              <a:rPr lang="en-US" dirty="0"/>
              <a:t>(Market Resale Value)</a:t>
            </a:r>
          </a:p>
        </p:txBody>
      </p:sp>
    </p:spTree>
    <p:extLst>
      <p:ext uri="{BB962C8B-B14F-4D97-AF65-F5344CB8AC3E}">
        <p14:creationId xmlns:p14="http://schemas.microsoft.com/office/powerpoint/2010/main" val="27871679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D4CE-AFD9-531F-EB08-0A3A1C186579}"/>
              </a:ext>
            </a:extLst>
          </p:cNvPr>
          <p:cNvSpPr>
            <a:spLocks noGrp="1"/>
          </p:cNvSpPr>
          <p:nvPr>
            <p:ph type="title"/>
          </p:nvPr>
        </p:nvSpPr>
        <p:spPr/>
        <p:txBody>
          <a:bodyPr/>
          <a:lstStyle/>
          <a:p>
            <a:r>
              <a:rPr lang="en-US" b="1" dirty="0"/>
              <a:t>Hazard Risk</a:t>
            </a:r>
          </a:p>
        </p:txBody>
      </p:sp>
      <p:sp>
        <p:nvSpPr>
          <p:cNvPr id="3" name="Content Placeholder 2">
            <a:extLst>
              <a:ext uri="{FF2B5EF4-FFF2-40B4-BE49-F238E27FC236}">
                <a16:creationId xmlns:a16="http://schemas.microsoft.com/office/drawing/2014/main" id="{7B0289D0-756D-577F-5D13-8626BA0F04AA}"/>
              </a:ext>
            </a:extLst>
          </p:cNvPr>
          <p:cNvSpPr>
            <a:spLocks noGrp="1"/>
          </p:cNvSpPr>
          <p:nvPr>
            <p:ph idx="1"/>
          </p:nvPr>
        </p:nvSpPr>
        <p:spPr/>
        <p:txBody>
          <a:bodyPr/>
          <a:lstStyle/>
          <a:p>
            <a:r>
              <a:rPr lang="en-US" dirty="0"/>
              <a:t>Arises from property, liability or personnel loss exposures “Pure”</a:t>
            </a:r>
          </a:p>
          <a:p>
            <a:r>
              <a:rPr lang="en-US" dirty="0"/>
              <a:t>(Property Risk)</a:t>
            </a:r>
          </a:p>
          <a:p>
            <a:r>
              <a:rPr lang="en-US" dirty="0"/>
              <a:t>(Personal Risk)</a:t>
            </a:r>
          </a:p>
          <a:p>
            <a:r>
              <a:rPr lang="en-US" dirty="0"/>
              <a:t>(Legal Risk)</a:t>
            </a:r>
          </a:p>
          <a:p>
            <a:r>
              <a:rPr lang="en-US" dirty="0"/>
              <a:t>(Consequential Loss) </a:t>
            </a:r>
          </a:p>
        </p:txBody>
      </p:sp>
    </p:spTree>
    <p:extLst>
      <p:ext uri="{BB962C8B-B14F-4D97-AF65-F5344CB8AC3E}">
        <p14:creationId xmlns:p14="http://schemas.microsoft.com/office/powerpoint/2010/main" val="3817772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385F-ADF6-49E7-283D-D64A408520C6}"/>
              </a:ext>
            </a:extLst>
          </p:cNvPr>
          <p:cNvSpPr>
            <a:spLocks noGrp="1"/>
          </p:cNvSpPr>
          <p:nvPr>
            <p:ph type="title"/>
          </p:nvPr>
        </p:nvSpPr>
        <p:spPr/>
        <p:txBody>
          <a:bodyPr/>
          <a:lstStyle/>
          <a:p>
            <a:r>
              <a:rPr lang="en-US" b="1" dirty="0"/>
              <a:t>Operational Risk</a:t>
            </a:r>
          </a:p>
        </p:txBody>
      </p:sp>
      <p:sp>
        <p:nvSpPr>
          <p:cNvPr id="3" name="Content Placeholder 2">
            <a:extLst>
              <a:ext uri="{FF2B5EF4-FFF2-40B4-BE49-F238E27FC236}">
                <a16:creationId xmlns:a16="http://schemas.microsoft.com/office/drawing/2014/main" id="{5D6C6602-EA28-8C12-1EEA-652D2ADE8572}"/>
              </a:ext>
            </a:extLst>
          </p:cNvPr>
          <p:cNvSpPr>
            <a:spLocks noGrp="1"/>
          </p:cNvSpPr>
          <p:nvPr>
            <p:ph idx="1"/>
          </p:nvPr>
        </p:nvSpPr>
        <p:spPr/>
        <p:txBody>
          <a:bodyPr/>
          <a:lstStyle/>
          <a:p>
            <a:r>
              <a:rPr lang="en-US" dirty="0"/>
              <a:t>Arises from people processes, systems or controls “Pure”</a:t>
            </a:r>
          </a:p>
          <a:p>
            <a:r>
              <a:rPr lang="en-US" dirty="0"/>
              <a:t>(People Risk)</a:t>
            </a:r>
          </a:p>
          <a:p>
            <a:r>
              <a:rPr lang="en-US" dirty="0"/>
              <a:t>(Management Oversight)</a:t>
            </a:r>
          </a:p>
          <a:p>
            <a:r>
              <a:rPr lang="en-US" dirty="0"/>
              <a:t>(IT Risk)</a:t>
            </a:r>
          </a:p>
          <a:p>
            <a:r>
              <a:rPr lang="en-US" dirty="0"/>
              <a:t>(Business Processes) </a:t>
            </a:r>
          </a:p>
        </p:txBody>
      </p:sp>
    </p:spTree>
    <p:extLst>
      <p:ext uri="{BB962C8B-B14F-4D97-AF65-F5344CB8AC3E}">
        <p14:creationId xmlns:p14="http://schemas.microsoft.com/office/powerpoint/2010/main" val="41954050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042-426F-3771-DAFF-D5F2E9E98D7E}"/>
              </a:ext>
            </a:extLst>
          </p:cNvPr>
          <p:cNvSpPr>
            <a:spLocks noGrp="1"/>
          </p:cNvSpPr>
          <p:nvPr>
            <p:ph type="title"/>
          </p:nvPr>
        </p:nvSpPr>
        <p:spPr/>
        <p:txBody>
          <a:bodyPr/>
          <a:lstStyle/>
          <a:p>
            <a:r>
              <a:rPr lang="en-US" b="1" dirty="0"/>
              <a:t>Financial Risk</a:t>
            </a:r>
          </a:p>
        </p:txBody>
      </p:sp>
      <p:sp>
        <p:nvSpPr>
          <p:cNvPr id="3" name="Content Placeholder 2">
            <a:extLst>
              <a:ext uri="{FF2B5EF4-FFF2-40B4-BE49-F238E27FC236}">
                <a16:creationId xmlns:a16="http://schemas.microsoft.com/office/drawing/2014/main" id="{A9504537-4228-EE84-1C8F-CDBD1E83467F}"/>
              </a:ext>
            </a:extLst>
          </p:cNvPr>
          <p:cNvSpPr>
            <a:spLocks noGrp="1"/>
          </p:cNvSpPr>
          <p:nvPr>
            <p:ph idx="1"/>
          </p:nvPr>
        </p:nvSpPr>
        <p:spPr/>
        <p:txBody>
          <a:bodyPr/>
          <a:lstStyle/>
          <a:p>
            <a:r>
              <a:rPr lang="en-US" dirty="0"/>
              <a:t>Arises from the effect of market forces on financial assets or liabilities </a:t>
            </a:r>
          </a:p>
          <a:p>
            <a:r>
              <a:rPr lang="en-US" dirty="0"/>
              <a:t>“Speculative” </a:t>
            </a:r>
          </a:p>
          <a:p>
            <a:r>
              <a:rPr lang="en-US" dirty="0"/>
              <a:t>(Market Risk)</a:t>
            </a:r>
          </a:p>
          <a:p>
            <a:r>
              <a:rPr lang="en-US" dirty="0"/>
              <a:t>(Credit Risk)</a:t>
            </a:r>
          </a:p>
          <a:p>
            <a:r>
              <a:rPr lang="en-US" dirty="0"/>
              <a:t>(Price Risk)</a:t>
            </a:r>
          </a:p>
          <a:p>
            <a:r>
              <a:rPr lang="en-US" dirty="0"/>
              <a:t>(Liquidity Risk) </a:t>
            </a:r>
          </a:p>
        </p:txBody>
      </p:sp>
    </p:spTree>
    <p:extLst>
      <p:ext uri="{BB962C8B-B14F-4D97-AF65-F5344CB8AC3E}">
        <p14:creationId xmlns:p14="http://schemas.microsoft.com/office/powerpoint/2010/main" val="295989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0CFF4-9D76-A385-78EF-3C49B6DA07CD}"/>
              </a:ext>
            </a:extLst>
          </p:cNvPr>
          <p:cNvSpPr>
            <a:spLocks noGrp="1"/>
          </p:cNvSpPr>
          <p:nvPr>
            <p:ph type="title"/>
          </p:nvPr>
        </p:nvSpPr>
        <p:spPr/>
        <p:txBody>
          <a:bodyPr/>
          <a:lstStyle/>
          <a:p>
            <a:r>
              <a:rPr lang="en-US" b="1" dirty="0"/>
              <a:t>Strategic Risk</a:t>
            </a:r>
          </a:p>
        </p:txBody>
      </p:sp>
      <p:sp>
        <p:nvSpPr>
          <p:cNvPr id="3" name="Content Placeholder 2">
            <a:extLst>
              <a:ext uri="{FF2B5EF4-FFF2-40B4-BE49-F238E27FC236}">
                <a16:creationId xmlns:a16="http://schemas.microsoft.com/office/drawing/2014/main" id="{E291893D-5503-495D-F7D9-99D5B425F280}"/>
              </a:ext>
            </a:extLst>
          </p:cNvPr>
          <p:cNvSpPr>
            <a:spLocks noGrp="1"/>
          </p:cNvSpPr>
          <p:nvPr>
            <p:ph idx="1"/>
          </p:nvPr>
        </p:nvSpPr>
        <p:spPr/>
        <p:txBody>
          <a:bodyPr/>
          <a:lstStyle/>
          <a:p>
            <a:r>
              <a:rPr lang="en-US" dirty="0"/>
              <a:t>Arises from trends in the economy and society</a:t>
            </a:r>
          </a:p>
          <a:p>
            <a:r>
              <a:rPr lang="en-US" dirty="0"/>
              <a:t>“Speculative” </a:t>
            </a:r>
          </a:p>
          <a:p>
            <a:r>
              <a:rPr lang="en-US" dirty="0"/>
              <a:t>(Economic Environment)</a:t>
            </a:r>
          </a:p>
          <a:p>
            <a:r>
              <a:rPr lang="en-US" dirty="0"/>
              <a:t>(Political Environment)</a:t>
            </a:r>
          </a:p>
          <a:p>
            <a:r>
              <a:rPr lang="en-US" dirty="0"/>
              <a:t>(Demographics)</a:t>
            </a:r>
          </a:p>
          <a:p>
            <a:r>
              <a:rPr lang="en-US" dirty="0"/>
              <a:t>(Competition)  </a:t>
            </a:r>
          </a:p>
        </p:txBody>
      </p:sp>
    </p:spTree>
    <p:extLst>
      <p:ext uri="{BB962C8B-B14F-4D97-AF65-F5344CB8AC3E}">
        <p14:creationId xmlns:p14="http://schemas.microsoft.com/office/powerpoint/2010/main" val="3868593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AABCE-2E74-4DB5-0CB5-BF639B696824}"/>
              </a:ext>
            </a:extLst>
          </p:cNvPr>
          <p:cNvSpPr>
            <a:spLocks noGrp="1"/>
          </p:cNvSpPr>
          <p:nvPr>
            <p:ph type="title"/>
          </p:nvPr>
        </p:nvSpPr>
        <p:spPr/>
        <p:txBody>
          <a:bodyPr/>
          <a:lstStyle/>
          <a:p>
            <a:r>
              <a:rPr lang="en-US" b="1" dirty="0"/>
              <a:t>Risk</a:t>
            </a:r>
          </a:p>
        </p:txBody>
      </p:sp>
      <p:sp>
        <p:nvSpPr>
          <p:cNvPr id="3" name="Content Placeholder 2">
            <a:extLst>
              <a:ext uri="{FF2B5EF4-FFF2-40B4-BE49-F238E27FC236}">
                <a16:creationId xmlns:a16="http://schemas.microsoft.com/office/drawing/2014/main" id="{12DF1BB6-1268-F073-82CE-21EAA505A4E1}"/>
              </a:ext>
            </a:extLst>
          </p:cNvPr>
          <p:cNvSpPr>
            <a:spLocks noGrp="1"/>
          </p:cNvSpPr>
          <p:nvPr>
            <p:ph idx="1"/>
          </p:nvPr>
        </p:nvSpPr>
        <p:spPr/>
        <p:txBody>
          <a:bodyPr/>
          <a:lstStyle/>
          <a:p>
            <a:r>
              <a:rPr lang="en-US" dirty="0"/>
              <a:t>Uncertainty about an outcome </a:t>
            </a:r>
          </a:p>
          <a:p>
            <a:r>
              <a:rPr lang="en-US" dirty="0"/>
              <a:t>Can be positive or negative</a:t>
            </a:r>
          </a:p>
        </p:txBody>
      </p:sp>
    </p:spTree>
    <p:extLst>
      <p:ext uri="{BB962C8B-B14F-4D97-AF65-F5344CB8AC3E}">
        <p14:creationId xmlns:p14="http://schemas.microsoft.com/office/powerpoint/2010/main" val="42175354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550E8-84B2-4CED-BEA2-B0F942038DC2}"/>
              </a:ext>
            </a:extLst>
          </p:cNvPr>
          <p:cNvSpPr>
            <a:spLocks noGrp="1"/>
          </p:cNvSpPr>
          <p:nvPr>
            <p:ph type="title"/>
          </p:nvPr>
        </p:nvSpPr>
        <p:spPr/>
        <p:txBody>
          <a:bodyPr/>
          <a:lstStyle/>
          <a:p>
            <a:r>
              <a:rPr lang="en-US" b="1" dirty="0"/>
              <a:t>Why is Insurance industry regulated? </a:t>
            </a:r>
          </a:p>
        </p:txBody>
      </p:sp>
      <p:sp>
        <p:nvSpPr>
          <p:cNvPr id="3" name="Content Placeholder 2">
            <a:extLst>
              <a:ext uri="{FF2B5EF4-FFF2-40B4-BE49-F238E27FC236}">
                <a16:creationId xmlns:a16="http://schemas.microsoft.com/office/drawing/2014/main" id="{473BFDF6-6A5F-B9D9-4779-AA35546E1E2D}"/>
              </a:ext>
            </a:extLst>
          </p:cNvPr>
          <p:cNvSpPr>
            <a:spLocks noGrp="1"/>
          </p:cNvSpPr>
          <p:nvPr>
            <p:ph idx="1"/>
          </p:nvPr>
        </p:nvSpPr>
        <p:spPr/>
        <p:txBody>
          <a:bodyPr/>
          <a:lstStyle/>
          <a:p>
            <a:r>
              <a:rPr lang="en-US" b="1" dirty="0"/>
              <a:t>1.) To protect consumers</a:t>
            </a:r>
            <a:br>
              <a:rPr lang="en-US" b="1" dirty="0"/>
            </a:br>
            <a:r>
              <a:rPr lang="en-US" b="1" dirty="0"/>
              <a:t> </a:t>
            </a:r>
            <a:r>
              <a:rPr lang="en-US" dirty="0"/>
              <a:t>(Verify that insurance policies, which can be hard to understand, truly benefit the customer)</a:t>
            </a:r>
          </a:p>
          <a:p>
            <a:r>
              <a:rPr lang="en-US" b="1" dirty="0"/>
              <a:t>2.) To maintain insurer solvency </a:t>
            </a:r>
            <a:br>
              <a:rPr lang="en-US" b="1" dirty="0"/>
            </a:br>
            <a:r>
              <a:rPr lang="en-US" dirty="0"/>
              <a:t>(Requiring insurers to pay legitimate claims and honestly represent benefits of policy)</a:t>
            </a:r>
          </a:p>
          <a:p>
            <a:r>
              <a:rPr lang="en-US" b="1" dirty="0"/>
              <a:t>3.) To prevent destructive competition</a:t>
            </a:r>
            <a:br>
              <a:rPr lang="en-US" b="1" dirty="0"/>
            </a:br>
            <a:r>
              <a:rPr lang="en-US" b="1" dirty="0"/>
              <a:t> </a:t>
            </a:r>
            <a:r>
              <a:rPr lang="en-US" dirty="0"/>
              <a:t>(Guaranteeing that insurance is available &amp; accessible to everyone who needs it.)</a:t>
            </a:r>
          </a:p>
        </p:txBody>
      </p:sp>
    </p:spTree>
    <p:extLst>
      <p:ext uri="{BB962C8B-B14F-4D97-AF65-F5344CB8AC3E}">
        <p14:creationId xmlns:p14="http://schemas.microsoft.com/office/powerpoint/2010/main" val="18084601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5F65A-A976-ECE0-B4CE-472F5DE205A8}"/>
              </a:ext>
            </a:extLst>
          </p:cNvPr>
          <p:cNvSpPr>
            <a:spLocks noGrp="1"/>
          </p:cNvSpPr>
          <p:nvPr>
            <p:ph type="title"/>
          </p:nvPr>
        </p:nvSpPr>
        <p:spPr/>
        <p:txBody>
          <a:bodyPr/>
          <a:lstStyle/>
          <a:p>
            <a:r>
              <a:rPr lang="en-US" b="1" dirty="0"/>
              <a:t>Why is Insurance industry regulated? </a:t>
            </a:r>
            <a:endParaRPr lang="en-US" dirty="0"/>
          </a:p>
        </p:txBody>
      </p:sp>
      <p:sp>
        <p:nvSpPr>
          <p:cNvPr id="3" name="Content Placeholder 2">
            <a:extLst>
              <a:ext uri="{FF2B5EF4-FFF2-40B4-BE49-F238E27FC236}">
                <a16:creationId xmlns:a16="http://schemas.microsoft.com/office/drawing/2014/main" id="{B14ACA12-7292-A1CD-D78E-94DD4FAB9136}"/>
              </a:ext>
            </a:extLst>
          </p:cNvPr>
          <p:cNvSpPr>
            <a:spLocks noGrp="1"/>
          </p:cNvSpPr>
          <p:nvPr>
            <p:ph idx="1"/>
          </p:nvPr>
        </p:nvSpPr>
        <p:spPr/>
        <p:txBody>
          <a:bodyPr/>
          <a:lstStyle/>
          <a:p>
            <a:r>
              <a:rPr lang="en-US" dirty="0"/>
              <a:t>Regulators enact &amp; enforce rules that encourage insurers to maintain &amp; enhance their financial position. </a:t>
            </a:r>
          </a:p>
          <a:p>
            <a:r>
              <a:rPr lang="en-US" dirty="0"/>
              <a:t>To guarantee that insurers have enough cash on hand to pay for future claims made on all the policies it issues (even old ones)</a:t>
            </a:r>
          </a:p>
          <a:p>
            <a:r>
              <a:rPr lang="en-US" dirty="0"/>
              <a:t>To ensure that a catastrophe that affects lots of policy holders at once doesn’t deplete it’s resources and make it unable to pay claims</a:t>
            </a:r>
          </a:p>
          <a:p>
            <a:r>
              <a:rPr lang="en-US" dirty="0"/>
              <a:t>To prevent an insurer from recklessly investing its profits</a:t>
            </a:r>
          </a:p>
          <a:p>
            <a:r>
              <a:rPr lang="en-US" dirty="0"/>
              <a:t>To prevent fraud activities </a:t>
            </a:r>
          </a:p>
        </p:txBody>
      </p:sp>
    </p:spTree>
    <p:extLst>
      <p:ext uri="{BB962C8B-B14F-4D97-AF65-F5344CB8AC3E}">
        <p14:creationId xmlns:p14="http://schemas.microsoft.com/office/powerpoint/2010/main" val="13366677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7D6C6-3CCF-8B36-A5AD-FECF91C5FC22}"/>
              </a:ext>
            </a:extLst>
          </p:cNvPr>
          <p:cNvSpPr>
            <a:spLocks noGrp="1"/>
          </p:cNvSpPr>
          <p:nvPr>
            <p:ph type="title"/>
          </p:nvPr>
        </p:nvSpPr>
        <p:spPr/>
        <p:txBody>
          <a:bodyPr/>
          <a:lstStyle/>
          <a:p>
            <a:r>
              <a:rPr lang="en-US" b="1" dirty="0"/>
              <a:t>Preventing Destructive Competition </a:t>
            </a:r>
          </a:p>
        </p:txBody>
      </p:sp>
      <p:sp>
        <p:nvSpPr>
          <p:cNvPr id="3" name="Content Placeholder 2">
            <a:extLst>
              <a:ext uri="{FF2B5EF4-FFF2-40B4-BE49-F238E27FC236}">
                <a16:creationId xmlns:a16="http://schemas.microsoft.com/office/drawing/2014/main" id="{98470820-0398-AB88-165C-BD3F85A96A04}"/>
              </a:ext>
            </a:extLst>
          </p:cNvPr>
          <p:cNvSpPr>
            <a:spLocks noGrp="1"/>
          </p:cNvSpPr>
          <p:nvPr>
            <p:ph idx="1"/>
          </p:nvPr>
        </p:nvSpPr>
        <p:spPr/>
        <p:txBody>
          <a:bodyPr/>
          <a:lstStyle/>
          <a:p>
            <a:r>
              <a:rPr lang="en-US" dirty="0"/>
              <a:t>Helps insurers maintain their financial health &amp; protects consumers </a:t>
            </a:r>
          </a:p>
          <a:p>
            <a:r>
              <a:rPr lang="en-US" dirty="0"/>
              <a:t>Regulation seeks to keep insurers from pricing policies too low</a:t>
            </a:r>
          </a:p>
          <a:p>
            <a:r>
              <a:rPr lang="en-US" dirty="0"/>
              <a:t>Not charging enough premium could leave the insurer without enough cash on hand to pay covered claims </a:t>
            </a:r>
          </a:p>
          <a:p>
            <a:r>
              <a:rPr lang="en-US" dirty="0"/>
              <a:t>Charging low rates could be an attempt to drive competitors out of business</a:t>
            </a:r>
          </a:p>
          <a:p>
            <a:r>
              <a:rPr lang="en-US" dirty="0"/>
              <a:t>Regulated pricing inspires insurers to seek other ways to gain a competitive edge in the marketplace. Like superior customer service or prompt claim resolution </a:t>
            </a:r>
          </a:p>
        </p:txBody>
      </p:sp>
    </p:spTree>
    <p:extLst>
      <p:ext uri="{BB962C8B-B14F-4D97-AF65-F5344CB8AC3E}">
        <p14:creationId xmlns:p14="http://schemas.microsoft.com/office/powerpoint/2010/main" val="1514624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D213-9972-4542-0525-33CF314D6990}"/>
              </a:ext>
            </a:extLst>
          </p:cNvPr>
          <p:cNvSpPr>
            <a:spLocks noGrp="1"/>
          </p:cNvSpPr>
          <p:nvPr>
            <p:ph type="title"/>
          </p:nvPr>
        </p:nvSpPr>
        <p:spPr/>
        <p:txBody>
          <a:bodyPr/>
          <a:lstStyle/>
          <a:p>
            <a:r>
              <a:rPr lang="en-US" b="1" dirty="0"/>
              <a:t>Deciphering Insurer Financial Statements</a:t>
            </a:r>
          </a:p>
        </p:txBody>
      </p:sp>
      <p:sp>
        <p:nvSpPr>
          <p:cNvPr id="3" name="Content Placeholder 2">
            <a:extLst>
              <a:ext uri="{FF2B5EF4-FFF2-40B4-BE49-F238E27FC236}">
                <a16:creationId xmlns:a16="http://schemas.microsoft.com/office/drawing/2014/main" id="{24A5D668-884D-FD56-497C-4C2D18416365}"/>
              </a:ext>
            </a:extLst>
          </p:cNvPr>
          <p:cNvSpPr>
            <a:spLocks noGrp="1"/>
          </p:cNvSpPr>
          <p:nvPr>
            <p:ph idx="1"/>
          </p:nvPr>
        </p:nvSpPr>
        <p:spPr/>
        <p:txBody>
          <a:bodyPr/>
          <a:lstStyle/>
          <a:p>
            <a:r>
              <a:rPr lang="en-US" dirty="0"/>
              <a:t>Insurer needs to manage its Assets, Liabilities, Revenue &amp; Expenses to stay profitable</a:t>
            </a:r>
          </a:p>
        </p:txBody>
      </p:sp>
    </p:spTree>
    <p:extLst>
      <p:ext uri="{BB962C8B-B14F-4D97-AF65-F5344CB8AC3E}">
        <p14:creationId xmlns:p14="http://schemas.microsoft.com/office/powerpoint/2010/main" val="3041454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65F3C-A1B0-97AF-3015-B4EDEE6187C2}"/>
              </a:ext>
            </a:extLst>
          </p:cNvPr>
          <p:cNvSpPr>
            <a:spLocks noGrp="1"/>
          </p:cNvSpPr>
          <p:nvPr>
            <p:ph type="title"/>
          </p:nvPr>
        </p:nvSpPr>
        <p:spPr/>
        <p:txBody>
          <a:bodyPr/>
          <a:lstStyle/>
          <a:p>
            <a:r>
              <a:rPr lang="en-US" dirty="0"/>
              <a:t>Insurance </a:t>
            </a:r>
            <a:r>
              <a:rPr lang="en-US" b="1" dirty="0"/>
              <a:t>Income Statement </a:t>
            </a:r>
            <a:r>
              <a:rPr lang="en-US" dirty="0"/>
              <a:t>for the Year  </a:t>
            </a:r>
            <a:br>
              <a:rPr lang="en-US" dirty="0"/>
            </a:br>
            <a:r>
              <a:rPr lang="en-US" dirty="0"/>
              <a:t>(in $Millions)</a:t>
            </a:r>
          </a:p>
        </p:txBody>
      </p:sp>
      <p:sp>
        <p:nvSpPr>
          <p:cNvPr id="3" name="Content Placeholder 2">
            <a:extLst>
              <a:ext uri="{FF2B5EF4-FFF2-40B4-BE49-F238E27FC236}">
                <a16:creationId xmlns:a16="http://schemas.microsoft.com/office/drawing/2014/main" id="{FC13F33B-BE29-D88C-3445-9E81D88869C1}"/>
              </a:ext>
            </a:extLst>
          </p:cNvPr>
          <p:cNvSpPr>
            <a:spLocks noGrp="1"/>
          </p:cNvSpPr>
          <p:nvPr>
            <p:ph idx="1"/>
          </p:nvPr>
        </p:nvSpPr>
        <p:spPr/>
        <p:txBody>
          <a:bodyPr>
            <a:normAutofit fontScale="85000" lnSpcReduction="20000"/>
          </a:bodyPr>
          <a:lstStyle/>
          <a:p>
            <a:r>
              <a:rPr lang="en-US" b="1" dirty="0"/>
              <a:t>Revenues:</a:t>
            </a:r>
            <a:br>
              <a:rPr lang="en-US" dirty="0"/>
            </a:br>
            <a:r>
              <a:rPr lang="en-US" dirty="0"/>
              <a:t>Earned Premiums                                               14.5</a:t>
            </a:r>
          </a:p>
          <a:p>
            <a:r>
              <a:rPr lang="en-US" b="1" dirty="0"/>
              <a:t>Expenses:</a:t>
            </a:r>
            <a:br>
              <a:rPr lang="en-US" dirty="0"/>
            </a:br>
            <a:r>
              <a:rPr lang="en-US" dirty="0"/>
              <a:t>Incurred Losses                                                   13.4</a:t>
            </a:r>
            <a:br>
              <a:rPr lang="en-US" dirty="0"/>
            </a:br>
            <a:r>
              <a:rPr lang="en-US" dirty="0"/>
              <a:t>Loss Adjustment Expenses                                  3.1</a:t>
            </a:r>
            <a:br>
              <a:rPr lang="en-US" dirty="0"/>
            </a:br>
            <a:r>
              <a:rPr lang="en-US" dirty="0"/>
              <a:t>Other Underwriting Expenses</a:t>
            </a:r>
            <a:br>
              <a:rPr lang="en-US" dirty="0"/>
            </a:br>
            <a:r>
              <a:rPr lang="en-US" dirty="0"/>
              <a:t>Acquisition Expenses                                            2.0</a:t>
            </a:r>
            <a:br>
              <a:rPr lang="en-US" dirty="0"/>
            </a:br>
            <a:r>
              <a:rPr lang="en-US" dirty="0"/>
              <a:t>General Expenses                                                  1.4</a:t>
            </a:r>
            <a:br>
              <a:rPr lang="en-US" dirty="0"/>
            </a:br>
            <a:r>
              <a:rPr lang="en-US" dirty="0"/>
              <a:t>Premium Taxes, Licenses and Fees                     0.4</a:t>
            </a:r>
            <a:br>
              <a:rPr lang="en-US" dirty="0"/>
            </a:br>
            <a:r>
              <a:rPr lang="en-US" dirty="0"/>
              <a:t>Total Expenses                                                      20.3</a:t>
            </a:r>
          </a:p>
          <a:p>
            <a:r>
              <a:rPr lang="en-US" b="1" dirty="0"/>
              <a:t>Net underwriting Gain (Loss)                            (5.8)</a:t>
            </a:r>
          </a:p>
          <a:p>
            <a:r>
              <a:rPr lang="en-US" b="1" dirty="0"/>
              <a:t>Net Investment income                                     13.0</a:t>
            </a:r>
          </a:p>
          <a:p>
            <a:r>
              <a:rPr lang="en-US" b="1" dirty="0"/>
              <a:t>Net Income Before Income Taxes                      </a:t>
            </a:r>
            <a:r>
              <a:rPr lang="en-US" b="1" dirty="0">
                <a:highlight>
                  <a:srgbClr val="FFFF00"/>
                </a:highlight>
              </a:rPr>
              <a:t>7.2</a:t>
            </a:r>
            <a:br>
              <a:rPr lang="en-US" dirty="0"/>
            </a:br>
            <a:endParaRPr lang="en-US" dirty="0"/>
          </a:p>
        </p:txBody>
      </p:sp>
      <p:sp>
        <p:nvSpPr>
          <p:cNvPr id="4" name="Rectangle 3">
            <a:extLst>
              <a:ext uri="{FF2B5EF4-FFF2-40B4-BE49-F238E27FC236}">
                <a16:creationId xmlns:a16="http://schemas.microsoft.com/office/drawing/2014/main" id="{F7838CDD-96D2-11DF-D805-D5BDB4F11AAE}"/>
              </a:ext>
            </a:extLst>
          </p:cNvPr>
          <p:cNvSpPr/>
          <p:nvPr/>
        </p:nvSpPr>
        <p:spPr>
          <a:xfrm>
            <a:off x="838200" y="1690689"/>
            <a:ext cx="6570133" cy="420211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35946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17A2-72B0-1D25-1E30-8C99E8068065}"/>
              </a:ext>
            </a:extLst>
          </p:cNvPr>
          <p:cNvSpPr>
            <a:spLocks noGrp="1"/>
          </p:cNvSpPr>
          <p:nvPr>
            <p:ph type="title"/>
          </p:nvPr>
        </p:nvSpPr>
        <p:spPr/>
        <p:txBody>
          <a:bodyPr/>
          <a:lstStyle/>
          <a:p>
            <a:r>
              <a:rPr lang="en-US" dirty="0"/>
              <a:t>An insurer’s </a:t>
            </a:r>
            <a:r>
              <a:rPr lang="en-US" b="1" dirty="0"/>
              <a:t>Balance Sheet</a:t>
            </a:r>
          </a:p>
        </p:txBody>
      </p:sp>
      <p:sp>
        <p:nvSpPr>
          <p:cNvPr id="3" name="Content Placeholder 2">
            <a:extLst>
              <a:ext uri="{FF2B5EF4-FFF2-40B4-BE49-F238E27FC236}">
                <a16:creationId xmlns:a16="http://schemas.microsoft.com/office/drawing/2014/main" id="{A62D0C87-EEDA-EC07-782F-06D6C4A6C76C}"/>
              </a:ext>
            </a:extLst>
          </p:cNvPr>
          <p:cNvSpPr>
            <a:spLocks noGrp="1"/>
          </p:cNvSpPr>
          <p:nvPr>
            <p:ph idx="1"/>
          </p:nvPr>
        </p:nvSpPr>
        <p:spPr>
          <a:xfrm>
            <a:off x="677333" y="1540933"/>
            <a:ext cx="10676467" cy="4636030"/>
          </a:xfrm>
        </p:spPr>
        <p:txBody>
          <a:bodyPr>
            <a:normAutofit fontScale="85000" lnSpcReduction="20000"/>
          </a:bodyPr>
          <a:lstStyle/>
          <a:p>
            <a:r>
              <a:rPr lang="en-US" b="1" dirty="0"/>
              <a:t>Insurance Balance Sheet (in $Millions)</a:t>
            </a:r>
          </a:p>
          <a:p>
            <a:r>
              <a:rPr lang="en-US" b="1" dirty="0"/>
              <a:t>Admitted Assets:</a:t>
            </a:r>
            <a:br>
              <a:rPr lang="en-US" dirty="0"/>
            </a:br>
            <a:r>
              <a:rPr lang="en-US" dirty="0"/>
              <a:t>Cash and Short term investments                                 20.1</a:t>
            </a:r>
            <a:br>
              <a:rPr lang="en-US" dirty="0"/>
            </a:br>
            <a:r>
              <a:rPr lang="en-US" dirty="0"/>
              <a:t>Bonds                                                                                  67.2</a:t>
            </a:r>
            <a:br>
              <a:rPr lang="en-US" dirty="0"/>
            </a:br>
            <a:r>
              <a:rPr lang="en-US" dirty="0"/>
              <a:t>Common Stock                                                                  42.8</a:t>
            </a:r>
          </a:p>
          <a:p>
            <a:r>
              <a:rPr lang="en-US" b="1" dirty="0"/>
              <a:t>Total Admitted Assets                                                   130.1</a:t>
            </a:r>
          </a:p>
          <a:p>
            <a:r>
              <a:rPr lang="en-US" b="1" dirty="0"/>
              <a:t>Liabilities:</a:t>
            </a:r>
            <a:br>
              <a:rPr lang="en-US" dirty="0"/>
            </a:br>
            <a:r>
              <a:rPr lang="en-US" dirty="0"/>
              <a:t>Loss Reserve and Loss Expense reserve                          16.5</a:t>
            </a:r>
            <a:br>
              <a:rPr lang="en-US" dirty="0"/>
            </a:br>
            <a:r>
              <a:rPr lang="en-US" dirty="0"/>
              <a:t>Unearned Premium Reserve                                               5.0</a:t>
            </a:r>
            <a:br>
              <a:rPr lang="en-US" dirty="0"/>
            </a:br>
            <a:r>
              <a:rPr lang="en-US" dirty="0"/>
              <a:t>Other Liabilities                                                                    60.1</a:t>
            </a:r>
          </a:p>
          <a:p>
            <a:r>
              <a:rPr lang="en-US" b="1" dirty="0"/>
              <a:t>Total Liabilities                                                                     81.6</a:t>
            </a:r>
          </a:p>
          <a:p>
            <a:r>
              <a:rPr lang="en-US" b="1" dirty="0"/>
              <a:t>Policyholder Surplus                                                           </a:t>
            </a:r>
            <a:r>
              <a:rPr lang="en-US" dirty="0"/>
              <a:t>48.5</a:t>
            </a:r>
          </a:p>
          <a:p>
            <a:r>
              <a:rPr lang="en-US" b="1" dirty="0"/>
              <a:t>Total Liabilities and Policyholder’s Surplus                  130.1</a:t>
            </a:r>
          </a:p>
        </p:txBody>
      </p:sp>
      <p:sp>
        <p:nvSpPr>
          <p:cNvPr id="4" name="Rectangle 3">
            <a:extLst>
              <a:ext uri="{FF2B5EF4-FFF2-40B4-BE49-F238E27FC236}">
                <a16:creationId xmlns:a16="http://schemas.microsoft.com/office/drawing/2014/main" id="{B7C416F5-96B6-09E7-8D0C-C23DE156EB74}"/>
              </a:ext>
            </a:extLst>
          </p:cNvPr>
          <p:cNvSpPr/>
          <p:nvPr/>
        </p:nvSpPr>
        <p:spPr>
          <a:xfrm>
            <a:off x="736600" y="1540933"/>
            <a:ext cx="7814733" cy="458893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84684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A9E98-2E2C-8BE1-C883-76705FFDDDC9}"/>
              </a:ext>
            </a:extLst>
          </p:cNvPr>
          <p:cNvSpPr>
            <a:spLocks noGrp="1"/>
          </p:cNvSpPr>
          <p:nvPr>
            <p:ph type="title"/>
          </p:nvPr>
        </p:nvSpPr>
        <p:spPr/>
        <p:txBody>
          <a:bodyPr/>
          <a:lstStyle/>
          <a:p>
            <a:r>
              <a:rPr lang="en-US" b="1" dirty="0"/>
              <a:t>Policyholder Surplus</a:t>
            </a:r>
          </a:p>
        </p:txBody>
      </p:sp>
      <p:sp>
        <p:nvSpPr>
          <p:cNvPr id="3" name="Content Placeholder 2">
            <a:extLst>
              <a:ext uri="{FF2B5EF4-FFF2-40B4-BE49-F238E27FC236}">
                <a16:creationId xmlns:a16="http://schemas.microsoft.com/office/drawing/2014/main" id="{BEE25BC6-03FC-AA24-E716-984A6417FE24}"/>
              </a:ext>
            </a:extLst>
          </p:cNvPr>
          <p:cNvSpPr>
            <a:spLocks noGrp="1"/>
          </p:cNvSpPr>
          <p:nvPr>
            <p:ph idx="1"/>
          </p:nvPr>
        </p:nvSpPr>
        <p:spPr/>
        <p:txBody>
          <a:bodyPr/>
          <a:lstStyle/>
          <a:p>
            <a:r>
              <a:rPr lang="en-US" dirty="0"/>
              <a:t>Shows how much cash an insurer has on hand for emergencies, unexpected losses, and expansion of it’s business </a:t>
            </a:r>
          </a:p>
          <a:p>
            <a:r>
              <a:rPr lang="en-US" dirty="0"/>
              <a:t>Best indication of an insurers overall financial health </a:t>
            </a:r>
          </a:p>
        </p:txBody>
      </p:sp>
    </p:spTree>
    <p:extLst>
      <p:ext uri="{BB962C8B-B14F-4D97-AF65-F5344CB8AC3E}">
        <p14:creationId xmlns:p14="http://schemas.microsoft.com/office/powerpoint/2010/main" val="6733922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C434B-679D-BC0F-B608-2C276221E10F}"/>
              </a:ext>
            </a:extLst>
          </p:cNvPr>
          <p:cNvSpPr>
            <a:spLocks noGrp="1"/>
          </p:cNvSpPr>
          <p:nvPr>
            <p:ph type="title"/>
          </p:nvPr>
        </p:nvSpPr>
        <p:spPr/>
        <p:txBody>
          <a:bodyPr/>
          <a:lstStyle/>
          <a:p>
            <a:r>
              <a:rPr lang="en-US" b="1" dirty="0"/>
              <a:t>Income Statement</a:t>
            </a:r>
          </a:p>
        </p:txBody>
      </p:sp>
      <p:sp>
        <p:nvSpPr>
          <p:cNvPr id="3" name="Content Placeholder 2">
            <a:extLst>
              <a:ext uri="{FF2B5EF4-FFF2-40B4-BE49-F238E27FC236}">
                <a16:creationId xmlns:a16="http://schemas.microsoft.com/office/drawing/2014/main" id="{06E6AB7F-5CD6-A051-1EF0-6B0987A701B1}"/>
              </a:ext>
            </a:extLst>
          </p:cNvPr>
          <p:cNvSpPr>
            <a:spLocks noGrp="1"/>
          </p:cNvSpPr>
          <p:nvPr>
            <p:ph idx="1"/>
          </p:nvPr>
        </p:nvSpPr>
        <p:spPr/>
        <p:txBody>
          <a:bodyPr>
            <a:normAutofit lnSpcReduction="10000"/>
          </a:bodyPr>
          <a:lstStyle/>
          <a:p>
            <a:r>
              <a:rPr lang="en-US" dirty="0"/>
              <a:t>Insurers prepare income statements to show their </a:t>
            </a:r>
            <a:r>
              <a:rPr lang="en-US" i="1" dirty="0"/>
              <a:t>total revenue, expenses </a:t>
            </a:r>
            <a:r>
              <a:rPr lang="en-US" dirty="0"/>
              <a:t>and </a:t>
            </a:r>
            <a:r>
              <a:rPr lang="en-US" i="1" dirty="0"/>
              <a:t>net income </a:t>
            </a:r>
            <a:r>
              <a:rPr lang="en-US" dirty="0"/>
              <a:t>for a time period such as a year</a:t>
            </a:r>
          </a:p>
          <a:p>
            <a:r>
              <a:rPr lang="en-US" dirty="0"/>
              <a:t>An insurance revenue comes primarily from the premiums paid by policyholders</a:t>
            </a:r>
          </a:p>
          <a:p>
            <a:r>
              <a:rPr lang="en-US" dirty="0"/>
              <a:t>An insurers expenses include </a:t>
            </a:r>
            <a:r>
              <a:rPr lang="en-US" i="1" dirty="0"/>
              <a:t>losses from claims</a:t>
            </a:r>
            <a:r>
              <a:rPr lang="en-US" dirty="0"/>
              <a:t>, the </a:t>
            </a:r>
            <a:r>
              <a:rPr lang="en-US" i="1" dirty="0"/>
              <a:t>cost associated with paying those claims</a:t>
            </a:r>
            <a:r>
              <a:rPr lang="en-US" dirty="0"/>
              <a:t> and the </a:t>
            </a:r>
            <a:r>
              <a:rPr lang="en-US" i="1" dirty="0"/>
              <a:t>costs associated with underwriting</a:t>
            </a:r>
          </a:p>
          <a:p>
            <a:r>
              <a:rPr lang="en-US" dirty="0"/>
              <a:t>The income statement include the calculation of the insurers net income from underwriting, as well as its net income from investments</a:t>
            </a:r>
          </a:p>
          <a:p>
            <a:r>
              <a:rPr lang="en-US" dirty="0"/>
              <a:t>You calculate the insurers bottom line or its net income before taxes by adding </a:t>
            </a:r>
            <a:r>
              <a:rPr lang="en-US" i="1" dirty="0"/>
              <a:t>net underwriting gain or loss </a:t>
            </a:r>
            <a:r>
              <a:rPr lang="en-US" dirty="0"/>
              <a:t>and its </a:t>
            </a:r>
            <a:r>
              <a:rPr lang="en-US" i="1" dirty="0"/>
              <a:t>net investment income </a:t>
            </a:r>
          </a:p>
        </p:txBody>
      </p:sp>
    </p:spTree>
    <p:extLst>
      <p:ext uri="{BB962C8B-B14F-4D97-AF65-F5344CB8AC3E}">
        <p14:creationId xmlns:p14="http://schemas.microsoft.com/office/powerpoint/2010/main" val="309061671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9600D-4734-7CB2-F15B-B84CE634F1BB}"/>
              </a:ext>
            </a:extLst>
          </p:cNvPr>
          <p:cNvSpPr>
            <a:spLocks noGrp="1"/>
          </p:cNvSpPr>
          <p:nvPr>
            <p:ph type="title"/>
          </p:nvPr>
        </p:nvSpPr>
        <p:spPr/>
        <p:txBody>
          <a:bodyPr/>
          <a:lstStyle/>
          <a:p>
            <a:r>
              <a:rPr lang="en-US" b="1" dirty="0"/>
              <a:t>Earned Premiums</a:t>
            </a:r>
          </a:p>
        </p:txBody>
      </p:sp>
      <p:sp>
        <p:nvSpPr>
          <p:cNvPr id="3" name="Content Placeholder 2">
            <a:extLst>
              <a:ext uri="{FF2B5EF4-FFF2-40B4-BE49-F238E27FC236}">
                <a16:creationId xmlns:a16="http://schemas.microsoft.com/office/drawing/2014/main" id="{BCDC387D-F68B-B661-CFC8-FE894E5A17D7}"/>
              </a:ext>
            </a:extLst>
          </p:cNvPr>
          <p:cNvSpPr>
            <a:spLocks noGrp="1"/>
          </p:cNvSpPr>
          <p:nvPr>
            <p:ph idx="1"/>
          </p:nvPr>
        </p:nvSpPr>
        <p:spPr/>
        <p:txBody>
          <a:bodyPr/>
          <a:lstStyle/>
          <a:p>
            <a:r>
              <a:rPr lang="en-US" dirty="0"/>
              <a:t>Biggest source of insurer revenue</a:t>
            </a:r>
          </a:p>
          <a:p>
            <a:r>
              <a:rPr lang="en-US" dirty="0"/>
              <a:t>An insurer calculates its written premiums by totaling the premiums charged on all policies written with the effective dates of January 1</a:t>
            </a:r>
            <a:r>
              <a:rPr lang="en-US" baseline="30000" dirty="0"/>
              <a:t>st</a:t>
            </a:r>
            <a:r>
              <a:rPr lang="en-US" dirty="0"/>
              <a:t>-December 31</a:t>
            </a:r>
            <a:r>
              <a:rPr lang="en-US" baseline="30000" dirty="0"/>
              <a:t>st</a:t>
            </a:r>
            <a:r>
              <a:rPr lang="en-US" dirty="0"/>
              <a:t> </a:t>
            </a:r>
          </a:p>
          <a:p>
            <a:r>
              <a:rPr lang="en-US" b="1" dirty="0"/>
              <a:t>Earned Premiums </a:t>
            </a:r>
            <a:r>
              <a:rPr lang="en-US" dirty="0"/>
              <a:t>are the portion of the written premiums that apply to the part of the policy that has already occurred </a:t>
            </a:r>
          </a:p>
          <a:p>
            <a:r>
              <a:rPr lang="en-US" b="1" dirty="0"/>
              <a:t>Unearned Premiums </a:t>
            </a:r>
            <a:r>
              <a:rPr lang="en-US" dirty="0"/>
              <a:t>are the remaining portion of written premiums that applies to the policy period that has not yet occurred. (Coverage yet to be provided) </a:t>
            </a:r>
          </a:p>
          <a:p>
            <a:endParaRPr lang="en-US" dirty="0"/>
          </a:p>
        </p:txBody>
      </p:sp>
    </p:spTree>
    <p:extLst>
      <p:ext uri="{BB962C8B-B14F-4D97-AF65-F5344CB8AC3E}">
        <p14:creationId xmlns:p14="http://schemas.microsoft.com/office/powerpoint/2010/main" val="20990711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BA782-4E77-27E3-22A4-1DB056E16680}"/>
              </a:ext>
            </a:extLst>
          </p:cNvPr>
          <p:cNvSpPr>
            <a:spLocks noGrp="1"/>
          </p:cNvSpPr>
          <p:nvPr>
            <p:ph type="title"/>
          </p:nvPr>
        </p:nvSpPr>
        <p:spPr/>
        <p:txBody>
          <a:bodyPr/>
          <a:lstStyle/>
          <a:p>
            <a:r>
              <a:rPr lang="en-US" b="1" dirty="0"/>
              <a:t>Balance Sheet </a:t>
            </a:r>
          </a:p>
        </p:txBody>
      </p:sp>
      <p:sp>
        <p:nvSpPr>
          <p:cNvPr id="3" name="Content Placeholder 2">
            <a:extLst>
              <a:ext uri="{FF2B5EF4-FFF2-40B4-BE49-F238E27FC236}">
                <a16:creationId xmlns:a16="http://schemas.microsoft.com/office/drawing/2014/main" id="{3C96BBA8-1350-C4D6-982A-22C012C6C728}"/>
              </a:ext>
            </a:extLst>
          </p:cNvPr>
          <p:cNvSpPr>
            <a:spLocks noGrp="1"/>
          </p:cNvSpPr>
          <p:nvPr>
            <p:ph idx="1"/>
          </p:nvPr>
        </p:nvSpPr>
        <p:spPr/>
        <p:txBody>
          <a:bodyPr>
            <a:normAutofit fontScale="92500"/>
          </a:bodyPr>
          <a:lstStyle/>
          <a:p>
            <a:r>
              <a:rPr lang="en-US" dirty="0"/>
              <a:t>Designed to give you a snapshot of the insurers financial position at a specific point in time</a:t>
            </a:r>
          </a:p>
          <a:p>
            <a:r>
              <a:rPr lang="en-US" dirty="0"/>
              <a:t>Includes the insurers assets such </a:t>
            </a:r>
            <a:r>
              <a:rPr lang="en-US" i="1" dirty="0"/>
              <a:t>as cash, liabilities</a:t>
            </a:r>
            <a:r>
              <a:rPr lang="en-US" dirty="0"/>
              <a:t>, and </a:t>
            </a:r>
            <a:r>
              <a:rPr lang="en-US" i="1" dirty="0"/>
              <a:t>surplus</a:t>
            </a:r>
            <a:r>
              <a:rPr lang="en-US" dirty="0"/>
              <a:t> </a:t>
            </a:r>
          </a:p>
          <a:p>
            <a:r>
              <a:rPr lang="en-US" b="1" dirty="0"/>
              <a:t>Admitted Assets </a:t>
            </a:r>
            <a:r>
              <a:rPr lang="en-US" dirty="0"/>
              <a:t>are items that insurers can easily turn into cash such as stocks, bonds and real estate</a:t>
            </a:r>
          </a:p>
          <a:p>
            <a:r>
              <a:rPr lang="en-US" b="1" dirty="0"/>
              <a:t>Non Admitted Assets </a:t>
            </a:r>
            <a:r>
              <a:rPr lang="en-US" dirty="0"/>
              <a:t>are types of property that insurers cant easily convert to cash such as overdue premiums</a:t>
            </a:r>
          </a:p>
          <a:p>
            <a:r>
              <a:rPr lang="en-US" b="1" dirty="0"/>
              <a:t>Liabilities </a:t>
            </a:r>
            <a:r>
              <a:rPr lang="en-US" dirty="0"/>
              <a:t>represent the insurers responsibility to pay policyholders claims</a:t>
            </a:r>
          </a:p>
          <a:p>
            <a:r>
              <a:rPr lang="en-US" b="1" dirty="0"/>
              <a:t>Policyholders Surplus </a:t>
            </a:r>
            <a:r>
              <a:rPr lang="en-US" dirty="0"/>
              <a:t>represents the difference between the value of the company’s assets minus liabilities. </a:t>
            </a:r>
            <a:endParaRPr lang="en-US" b="1" dirty="0"/>
          </a:p>
          <a:p>
            <a:endParaRPr lang="en-US" dirty="0"/>
          </a:p>
        </p:txBody>
      </p:sp>
    </p:spTree>
    <p:extLst>
      <p:ext uri="{BB962C8B-B14F-4D97-AF65-F5344CB8AC3E}">
        <p14:creationId xmlns:p14="http://schemas.microsoft.com/office/powerpoint/2010/main" val="2604722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4325D-775C-D2FC-E74B-15EC43489D7F}"/>
              </a:ext>
            </a:extLst>
          </p:cNvPr>
          <p:cNvSpPr>
            <a:spLocks noGrp="1"/>
          </p:cNvSpPr>
          <p:nvPr>
            <p:ph type="title"/>
          </p:nvPr>
        </p:nvSpPr>
        <p:spPr/>
        <p:txBody>
          <a:bodyPr/>
          <a:lstStyle/>
          <a:p>
            <a:r>
              <a:rPr lang="en-US" b="1" dirty="0"/>
              <a:t>Transfer</a:t>
            </a:r>
          </a:p>
        </p:txBody>
      </p:sp>
      <p:sp>
        <p:nvSpPr>
          <p:cNvPr id="3" name="Content Placeholder 2">
            <a:extLst>
              <a:ext uri="{FF2B5EF4-FFF2-40B4-BE49-F238E27FC236}">
                <a16:creationId xmlns:a16="http://schemas.microsoft.com/office/drawing/2014/main" id="{7772F55F-824F-1430-EA9C-E623ABE9C946}"/>
              </a:ext>
            </a:extLst>
          </p:cNvPr>
          <p:cNvSpPr>
            <a:spLocks noGrp="1"/>
          </p:cNvSpPr>
          <p:nvPr>
            <p:ph idx="1"/>
          </p:nvPr>
        </p:nvSpPr>
        <p:spPr/>
        <p:txBody>
          <a:bodyPr/>
          <a:lstStyle/>
          <a:p>
            <a:r>
              <a:rPr lang="en-US" dirty="0"/>
              <a:t>Transferring the financial consequences of unanticipated events to an insurer</a:t>
            </a:r>
          </a:p>
        </p:txBody>
      </p:sp>
    </p:spTree>
    <p:extLst>
      <p:ext uri="{BB962C8B-B14F-4D97-AF65-F5344CB8AC3E}">
        <p14:creationId xmlns:p14="http://schemas.microsoft.com/office/powerpoint/2010/main" val="18303958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837B-68D0-D655-2D3C-133BE02D4E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ADE0CD-EC1F-30C7-5758-1E9E2DF67F8A}"/>
              </a:ext>
            </a:extLst>
          </p:cNvPr>
          <p:cNvSpPr>
            <a:spLocks noGrp="1"/>
          </p:cNvSpPr>
          <p:nvPr>
            <p:ph idx="1"/>
          </p:nvPr>
        </p:nvSpPr>
        <p:spPr/>
        <p:txBody>
          <a:bodyPr/>
          <a:lstStyle/>
          <a:p>
            <a:r>
              <a:rPr lang="en-US" dirty="0"/>
              <a:t>The best indication of an insurers overall financial health is its </a:t>
            </a:r>
            <a:r>
              <a:rPr lang="en-US" b="1" dirty="0"/>
              <a:t>policyholders surplus</a:t>
            </a:r>
            <a:r>
              <a:rPr lang="en-US" dirty="0"/>
              <a:t>, which shows how much cash an insurer hon hand for emergencies, unexpected losses and expansion of its business</a:t>
            </a:r>
          </a:p>
          <a:p>
            <a:r>
              <a:rPr lang="en-US" dirty="0"/>
              <a:t>Balance Sheet is a snapshot of the insurers assets, liabilities and policyholder surplus which best indicates and ensures financial health</a:t>
            </a:r>
          </a:p>
        </p:txBody>
      </p:sp>
    </p:spTree>
    <p:extLst>
      <p:ext uri="{BB962C8B-B14F-4D97-AF65-F5344CB8AC3E}">
        <p14:creationId xmlns:p14="http://schemas.microsoft.com/office/powerpoint/2010/main" val="4970414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8DC6F-2812-EED1-BEEA-CA80FDF57479}"/>
              </a:ext>
            </a:extLst>
          </p:cNvPr>
          <p:cNvSpPr>
            <a:spLocks noGrp="1"/>
          </p:cNvSpPr>
          <p:nvPr>
            <p:ph type="title"/>
          </p:nvPr>
        </p:nvSpPr>
        <p:spPr/>
        <p:txBody>
          <a:bodyPr/>
          <a:lstStyle/>
          <a:p>
            <a:r>
              <a:rPr lang="en-US" b="1" dirty="0"/>
              <a:t>Combined Ratio</a:t>
            </a:r>
          </a:p>
        </p:txBody>
      </p:sp>
      <p:sp>
        <p:nvSpPr>
          <p:cNvPr id="3" name="Content Placeholder 2">
            <a:extLst>
              <a:ext uri="{FF2B5EF4-FFF2-40B4-BE49-F238E27FC236}">
                <a16:creationId xmlns:a16="http://schemas.microsoft.com/office/drawing/2014/main" id="{E77E6E02-957B-D350-61C3-81A433FC5AF6}"/>
              </a:ext>
            </a:extLst>
          </p:cNvPr>
          <p:cNvSpPr>
            <a:spLocks noGrp="1"/>
          </p:cNvSpPr>
          <p:nvPr>
            <p:ph idx="1"/>
          </p:nvPr>
        </p:nvSpPr>
        <p:spPr/>
        <p:txBody>
          <a:bodyPr/>
          <a:lstStyle/>
          <a:p>
            <a:r>
              <a:rPr lang="en-US" b="1" dirty="0"/>
              <a:t>The most common financial measure of underwriting results over a specific period of time</a:t>
            </a:r>
          </a:p>
          <a:p>
            <a:r>
              <a:rPr lang="en-US" dirty="0"/>
              <a:t>Underwriting results are a key indicator of insurer profitability </a:t>
            </a:r>
          </a:p>
          <a:p>
            <a:r>
              <a:rPr lang="en-US" b="1" dirty="0"/>
              <a:t>Combined Ratio = Loss Ratio + Expense Ratio</a:t>
            </a:r>
          </a:p>
          <a:p>
            <a:r>
              <a:rPr lang="en-US" dirty="0"/>
              <a:t>Ratios are used to create a snapshot of how large one value is relative to another. Just like a fraction, you can calculate a ratio’s value by dividing the top # by the bottom #</a:t>
            </a:r>
          </a:p>
        </p:txBody>
      </p:sp>
    </p:spTree>
    <p:extLst>
      <p:ext uri="{BB962C8B-B14F-4D97-AF65-F5344CB8AC3E}">
        <p14:creationId xmlns:p14="http://schemas.microsoft.com/office/powerpoint/2010/main" val="36734440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DD103-3DEE-E36B-BC6A-47A949DA4FD0}"/>
              </a:ext>
            </a:extLst>
          </p:cNvPr>
          <p:cNvSpPr>
            <a:spLocks noGrp="1"/>
          </p:cNvSpPr>
          <p:nvPr>
            <p:ph type="title"/>
          </p:nvPr>
        </p:nvSpPr>
        <p:spPr/>
        <p:txBody>
          <a:bodyPr/>
          <a:lstStyle/>
          <a:p>
            <a:r>
              <a:rPr lang="en-US" b="1" dirty="0"/>
              <a:t>Loss Ratio</a:t>
            </a:r>
          </a:p>
        </p:txBody>
      </p:sp>
      <p:sp>
        <p:nvSpPr>
          <p:cNvPr id="3" name="Content Placeholder 2">
            <a:extLst>
              <a:ext uri="{FF2B5EF4-FFF2-40B4-BE49-F238E27FC236}">
                <a16:creationId xmlns:a16="http://schemas.microsoft.com/office/drawing/2014/main" id="{8B540FF6-69CA-297F-AB1C-253BBC594D25}"/>
              </a:ext>
            </a:extLst>
          </p:cNvPr>
          <p:cNvSpPr>
            <a:spLocks noGrp="1"/>
          </p:cNvSpPr>
          <p:nvPr>
            <p:ph idx="1"/>
          </p:nvPr>
        </p:nvSpPr>
        <p:spPr/>
        <p:txBody>
          <a:bodyPr/>
          <a:lstStyle/>
          <a:p>
            <a:r>
              <a:rPr lang="en-US" dirty="0"/>
              <a:t>The Loss Ratio indicates how much of the premium dollar is used to pay losses and loss adjustment expenses. </a:t>
            </a:r>
          </a:p>
          <a:p>
            <a:r>
              <a:rPr lang="en-US" dirty="0"/>
              <a:t>For Example: A loss ratio of 65 means that 65 cents of the premium dollar is spent paying losses and loss adjustment expenses </a:t>
            </a:r>
          </a:p>
        </p:txBody>
      </p:sp>
    </p:spTree>
    <p:extLst>
      <p:ext uri="{BB962C8B-B14F-4D97-AF65-F5344CB8AC3E}">
        <p14:creationId xmlns:p14="http://schemas.microsoft.com/office/powerpoint/2010/main" val="27636690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84B84-C923-5E89-6153-132AEB281350}"/>
              </a:ext>
            </a:extLst>
          </p:cNvPr>
          <p:cNvSpPr>
            <a:spLocks noGrp="1"/>
          </p:cNvSpPr>
          <p:nvPr>
            <p:ph type="title"/>
          </p:nvPr>
        </p:nvSpPr>
        <p:spPr/>
        <p:txBody>
          <a:bodyPr/>
          <a:lstStyle/>
          <a:p>
            <a:r>
              <a:rPr lang="en-US" b="1" dirty="0"/>
              <a:t>Expense Ratio</a:t>
            </a:r>
          </a:p>
        </p:txBody>
      </p:sp>
      <p:sp>
        <p:nvSpPr>
          <p:cNvPr id="3" name="Content Placeholder 2">
            <a:extLst>
              <a:ext uri="{FF2B5EF4-FFF2-40B4-BE49-F238E27FC236}">
                <a16:creationId xmlns:a16="http://schemas.microsoft.com/office/drawing/2014/main" id="{49725B45-0E36-5BAB-9F6B-F131C5584F8C}"/>
              </a:ext>
            </a:extLst>
          </p:cNvPr>
          <p:cNvSpPr>
            <a:spLocks noGrp="1"/>
          </p:cNvSpPr>
          <p:nvPr>
            <p:ph idx="1"/>
          </p:nvPr>
        </p:nvSpPr>
        <p:spPr/>
        <p:txBody>
          <a:bodyPr/>
          <a:lstStyle/>
          <a:p>
            <a:r>
              <a:rPr lang="en-US" dirty="0"/>
              <a:t>The Expense Ratio indicates how much of the premium dollar is used to pay the insured’s expenses</a:t>
            </a:r>
          </a:p>
          <a:p>
            <a:r>
              <a:rPr lang="en-US" dirty="0"/>
              <a:t>For Example: An expense ratio of 25 means that 25 cents of the premium dollar is spent paying expenses </a:t>
            </a:r>
          </a:p>
        </p:txBody>
      </p:sp>
    </p:spTree>
    <p:extLst>
      <p:ext uri="{BB962C8B-B14F-4D97-AF65-F5344CB8AC3E}">
        <p14:creationId xmlns:p14="http://schemas.microsoft.com/office/powerpoint/2010/main" val="5953585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B13-0E89-1DB6-50CD-6575EC7EBD4B}"/>
              </a:ext>
            </a:extLst>
          </p:cNvPr>
          <p:cNvSpPr>
            <a:spLocks noGrp="1"/>
          </p:cNvSpPr>
          <p:nvPr>
            <p:ph type="title"/>
          </p:nvPr>
        </p:nvSpPr>
        <p:spPr/>
        <p:txBody>
          <a:bodyPr/>
          <a:lstStyle/>
          <a:p>
            <a:r>
              <a:rPr lang="en-US" b="1" dirty="0"/>
              <a:t>Combined Ratio</a:t>
            </a:r>
          </a:p>
        </p:txBody>
      </p:sp>
      <p:sp>
        <p:nvSpPr>
          <p:cNvPr id="3" name="Content Placeholder 2">
            <a:extLst>
              <a:ext uri="{FF2B5EF4-FFF2-40B4-BE49-F238E27FC236}">
                <a16:creationId xmlns:a16="http://schemas.microsoft.com/office/drawing/2014/main" id="{0AEED0C4-C2EF-CCFC-DF4A-CC3FDB28C6AE}"/>
              </a:ext>
            </a:extLst>
          </p:cNvPr>
          <p:cNvSpPr>
            <a:spLocks noGrp="1"/>
          </p:cNvSpPr>
          <p:nvPr>
            <p:ph idx="1"/>
          </p:nvPr>
        </p:nvSpPr>
        <p:spPr/>
        <p:txBody>
          <a:bodyPr/>
          <a:lstStyle/>
          <a:p>
            <a:r>
              <a:rPr lang="en-US" dirty="0"/>
              <a:t>The Combined Ratio is the sum of the loss ratio and expense ratio </a:t>
            </a:r>
          </a:p>
          <a:p>
            <a:r>
              <a:rPr lang="en-US" dirty="0"/>
              <a:t>For Example: A loss ratio of 65 plus an expense ratio of 25, results in a combined ratio of 90. That means 90 cents of the premium dollar is used to pay for losses and expenses the insurer incurs</a:t>
            </a:r>
          </a:p>
        </p:txBody>
      </p:sp>
    </p:spTree>
    <p:extLst>
      <p:ext uri="{BB962C8B-B14F-4D97-AF65-F5344CB8AC3E}">
        <p14:creationId xmlns:p14="http://schemas.microsoft.com/office/powerpoint/2010/main" val="42265457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04372-6845-6887-0306-0A523792C8F2}"/>
              </a:ext>
            </a:extLst>
          </p:cNvPr>
          <p:cNvSpPr>
            <a:spLocks noGrp="1"/>
          </p:cNvSpPr>
          <p:nvPr>
            <p:ph type="title"/>
          </p:nvPr>
        </p:nvSpPr>
        <p:spPr/>
        <p:txBody>
          <a:bodyPr/>
          <a:lstStyle/>
          <a:p>
            <a:r>
              <a:rPr lang="en-US" b="1" dirty="0"/>
              <a:t>Combined Ratio</a:t>
            </a:r>
          </a:p>
        </p:txBody>
      </p:sp>
      <p:sp>
        <p:nvSpPr>
          <p:cNvPr id="3" name="Content Placeholder 2">
            <a:extLst>
              <a:ext uri="{FF2B5EF4-FFF2-40B4-BE49-F238E27FC236}">
                <a16:creationId xmlns:a16="http://schemas.microsoft.com/office/drawing/2014/main" id="{F56AC02C-FA7F-9C9D-4187-DED4AE61059A}"/>
              </a:ext>
            </a:extLst>
          </p:cNvPr>
          <p:cNvSpPr>
            <a:spLocks noGrp="1"/>
          </p:cNvSpPr>
          <p:nvPr>
            <p:ph idx="1"/>
          </p:nvPr>
        </p:nvSpPr>
        <p:spPr/>
        <p:txBody>
          <a:bodyPr/>
          <a:lstStyle/>
          <a:p>
            <a:r>
              <a:rPr lang="en-US" dirty="0"/>
              <a:t>Combined Ratio &lt; 100 (Profitable) </a:t>
            </a:r>
          </a:p>
          <a:p>
            <a:r>
              <a:rPr lang="en-US" dirty="0"/>
              <a:t>Combined Ratio &gt; 100 (Not Profitable) </a:t>
            </a:r>
          </a:p>
        </p:txBody>
      </p:sp>
    </p:spTree>
    <p:extLst>
      <p:ext uri="{BB962C8B-B14F-4D97-AF65-F5344CB8AC3E}">
        <p14:creationId xmlns:p14="http://schemas.microsoft.com/office/powerpoint/2010/main" val="1669788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1162-5164-015A-1674-958DEAF5276A}"/>
              </a:ext>
            </a:extLst>
          </p:cNvPr>
          <p:cNvSpPr>
            <a:spLocks noGrp="1"/>
          </p:cNvSpPr>
          <p:nvPr>
            <p:ph type="title"/>
          </p:nvPr>
        </p:nvSpPr>
        <p:spPr/>
        <p:txBody>
          <a:bodyPr/>
          <a:lstStyle/>
          <a:p>
            <a:r>
              <a:rPr lang="en-US" b="1" dirty="0"/>
              <a:t>How is Insurance Marketed?</a:t>
            </a:r>
          </a:p>
        </p:txBody>
      </p:sp>
      <p:sp>
        <p:nvSpPr>
          <p:cNvPr id="3" name="Content Placeholder 2">
            <a:extLst>
              <a:ext uri="{FF2B5EF4-FFF2-40B4-BE49-F238E27FC236}">
                <a16:creationId xmlns:a16="http://schemas.microsoft.com/office/drawing/2014/main" id="{FB643992-051D-4EEA-BFF0-80869645205E}"/>
              </a:ext>
            </a:extLst>
          </p:cNvPr>
          <p:cNvSpPr>
            <a:spLocks noGrp="1"/>
          </p:cNvSpPr>
          <p:nvPr>
            <p:ph idx="1"/>
          </p:nvPr>
        </p:nvSpPr>
        <p:spPr/>
        <p:txBody>
          <a:bodyPr/>
          <a:lstStyle/>
          <a:p>
            <a:r>
              <a:rPr lang="en-US" dirty="0"/>
              <a:t>Independent Agents and Brokers (producers)</a:t>
            </a:r>
          </a:p>
          <a:p>
            <a:r>
              <a:rPr lang="en-US" dirty="0"/>
              <a:t>Exclusive Agency</a:t>
            </a:r>
          </a:p>
          <a:p>
            <a:r>
              <a:rPr lang="en-US" dirty="0"/>
              <a:t>Direct Writer</a:t>
            </a:r>
          </a:p>
          <a:p>
            <a:r>
              <a:rPr lang="en-US" dirty="0"/>
              <a:t>Distribution Channels</a:t>
            </a:r>
          </a:p>
        </p:txBody>
      </p:sp>
    </p:spTree>
    <p:extLst>
      <p:ext uri="{BB962C8B-B14F-4D97-AF65-F5344CB8AC3E}">
        <p14:creationId xmlns:p14="http://schemas.microsoft.com/office/powerpoint/2010/main" val="47039287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76FC7-D554-4182-CEE6-F5AECA782BFD}"/>
              </a:ext>
            </a:extLst>
          </p:cNvPr>
          <p:cNvSpPr>
            <a:spLocks noGrp="1"/>
          </p:cNvSpPr>
          <p:nvPr>
            <p:ph type="title"/>
          </p:nvPr>
        </p:nvSpPr>
        <p:spPr/>
        <p:txBody>
          <a:bodyPr/>
          <a:lstStyle/>
          <a:p>
            <a:r>
              <a:rPr lang="en-US" b="1" dirty="0"/>
              <a:t>Independent Agents and Brokers (producers)</a:t>
            </a:r>
            <a:br>
              <a:rPr lang="en-US" dirty="0"/>
            </a:br>
            <a:endParaRPr lang="en-US" dirty="0"/>
          </a:p>
        </p:txBody>
      </p:sp>
      <p:sp>
        <p:nvSpPr>
          <p:cNvPr id="3" name="Content Placeholder 2">
            <a:extLst>
              <a:ext uri="{FF2B5EF4-FFF2-40B4-BE49-F238E27FC236}">
                <a16:creationId xmlns:a16="http://schemas.microsoft.com/office/drawing/2014/main" id="{5A643200-5BCC-D0BA-16F3-6BCA4442F281}"/>
              </a:ext>
            </a:extLst>
          </p:cNvPr>
          <p:cNvSpPr>
            <a:spLocks noGrp="1"/>
          </p:cNvSpPr>
          <p:nvPr>
            <p:ph idx="1"/>
          </p:nvPr>
        </p:nvSpPr>
        <p:spPr/>
        <p:txBody>
          <a:bodyPr/>
          <a:lstStyle/>
          <a:p>
            <a:r>
              <a:rPr lang="en-US" dirty="0"/>
              <a:t>Both sell insurance products to individuals &amp; businesses and provide policy services</a:t>
            </a:r>
          </a:p>
          <a:p>
            <a:r>
              <a:rPr lang="en-US" dirty="0"/>
              <a:t>Broker represents the customer</a:t>
            </a:r>
          </a:p>
          <a:p>
            <a:r>
              <a:rPr lang="en-US" dirty="0"/>
              <a:t>Agent represents one or more insurers</a:t>
            </a:r>
          </a:p>
          <a:p>
            <a:r>
              <a:rPr lang="en-US" dirty="0"/>
              <a:t>Independent agents and brokers own their expiration lists (lists that have policyholder info and expiration dates)</a:t>
            </a:r>
          </a:p>
          <a:p>
            <a:r>
              <a:rPr lang="en-US" dirty="0"/>
              <a:t>An insurer cannot independently solicit policyholders</a:t>
            </a:r>
          </a:p>
        </p:txBody>
      </p:sp>
    </p:spTree>
    <p:extLst>
      <p:ext uri="{BB962C8B-B14F-4D97-AF65-F5344CB8AC3E}">
        <p14:creationId xmlns:p14="http://schemas.microsoft.com/office/powerpoint/2010/main" val="25181173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BCD864-AA95-B67C-9652-DDCCC3717763}"/>
              </a:ext>
            </a:extLst>
          </p:cNvPr>
          <p:cNvSpPr>
            <a:spLocks noGrp="1"/>
          </p:cNvSpPr>
          <p:nvPr>
            <p:ph type="title"/>
          </p:nvPr>
        </p:nvSpPr>
        <p:spPr/>
        <p:txBody>
          <a:bodyPr/>
          <a:lstStyle/>
          <a:p>
            <a:r>
              <a:rPr lang="en-US" b="1" dirty="0"/>
              <a:t>Exclusive Agency</a:t>
            </a:r>
          </a:p>
        </p:txBody>
      </p:sp>
      <p:sp>
        <p:nvSpPr>
          <p:cNvPr id="3" name="Content Placeholder 2">
            <a:extLst>
              <a:ext uri="{FF2B5EF4-FFF2-40B4-BE49-F238E27FC236}">
                <a16:creationId xmlns:a16="http://schemas.microsoft.com/office/drawing/2014/main" id="{7CBBAD92-EACE-40C8-CA75-C1EB8A5C2D1F}"/>
              </a:ext>
            </a:extLst>
          </p:cNvPr>
          <p:cNvSpPr>
            <a:spLocks noGrp="1"/>
          </p:cNvSpPr>
          <p:nvPr>
            <p:ph idx="1"/>
          </p:nvPr>
        </p:nvSpPr>
        <p:spPr/>
        <p:txBody>
          <a:bodyPr>
            <a:normAutofit lnSpcReduction="10000"/>
          </a:bodyPr>
          <a:lstStyle/>
          <a:p>
            <a:r>
              <a:rPr lang="en-US" dirty="0"/>
              <a:t>Contracted to Sell insurance for one insurer or group of insurers</a:t>
            </a:r>
          </a:p>
          <a:p>
            <a:r>
              <a:rPr lang="en-US" dirty="0"/>
              <a:t>The agents are not employees of the insurer but they cannot sell policies from another insurer because the contract prohibits them from doing so </a:t>
            </a:r>
          </a:p>
          <a:p>
            <a:r>
              <a:rPr lang="en-US" dirty="0"/>
              <a:t>With this type of agency, the insurer often handles administrative functions, such as issuing policies, collecting premiums and processing claims</a:t>
            </a:r>
          </a:p>
          <a:p>
            <a:r>
              <a:rPr lang="en-US" dirty="0"/>
              <a:t>Unlike independent agents, exclusive agents do not own policy exploration lists, the insurer does. This means if the agent decides to contract with another insurer, he/she cannot take the policyholders along. </a:t>
            </a:r>
          </a:p>
        </p:txBody>
      </p:sp>
    </p:spTree>
    <p:extLst>
      <p:ext uri="{BB962C8B-B14F-4D97-AF65-F5344CB8AC3E}">
        <p14:creationId xmlns:p14="http://schemas.microsoft.com/office/powerpoint/2010/main" val="281673832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558B2-FD7D-4813-7964-349A02BB406A}"/>
              </a:ext>
            </a:extLst>
          </p:cNvPr>
          <p:cNvSpPr>
            <a:spLocks noGrp="1"/>
          </p:cNvSpPr>
          <p:nvPr>
            <p:ph type="title"/>
          </p:nvPr>
        </p:nvSpPr>
        <p:spPr/>
        <p:txBody>
          <a:bodyPr/>
          <a:lstStyle/>
          <a:p>
            <a:r>
              <a:rPr lang="en-US" b="1" dirty="0"/>
              <a:t>Direct Writer </a:t>
            </a:r>
            <a:br>
              <a:rPr lang="en-US" dirty="0"/>
            </a:br>
            <a:endParaRPr lang="en-US" dirty="0"/>
          </a:p>
        </p:txBody>
      </p:sp>
      <p:sp>
        <p:nvSpPr>
          <p:cNvPr id="3" name="Content Placeholder 2">
            <a:extLst>
              <a:ext uri="{FF2B5EF4-FFF2-40B4-BE49-F238E27FC236}">
                <a16:creationId xmlns:a16="http://schemas.microsoft.com/office/drawing/2014/main" id="{67863A27-9DC5-C449-EB2F-C9F4BFFD861B}"/>
              </a:ext>
            </a:extLst>
          </p:cNvPr>
          <p:cNvSpPr>
            <a:spLocks noGrp="1"/>
          </p:cNvSpPr>
          <p:nvPr>
            <p:ph idx="1"/>
          </p:nvPr>
        </p:nvSpPr>
        <p:spPr/>
        <p:txBody>
          <a:bodyPr/>
          <a:lstStyle/>
          <a:p>
            <a:r>
              <a:rPr lang="en-US" dirty="0"/>
              <a:t>An insurer that uses it’s own employees as producers who market it’s policies</a:t>
            </a:r>
          </a:p>
          <a:p>
            <a:r>
              <a:rPr lang="en-US" dirty="0"/>
              <a:t>Similar to exclusive agents because they only represent 1 insurer, which owns the expirations lists</a:t>
            </a:r>
          </a:p>
        </p:txBody>
      </p:sp>
    </p:spTree>
    <p:extLst>
      <p:ext uri="{BB962C8B-B14F-4D97-AF65-F5344CB8AC3E}">
        <p14:creationId xmlns:p14="http://schemas.microsoft.com/office/powerpoint/2010/main" val="1181277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2B632-175A-BA15-400B-3D28E27E1417}"/>
              </a:ext>
            </a:extLst>
          </p:cNvPr>
          <p:cNvSpPr>
            <a:spLocks noGrp="1"/>
          </p:cNvSpPr>
          <p:nvPr>
            <p:ph type="title"/>
          </p:nvPr>
        </p:nvSpPr>
        <p:spPr/>
        <p:txBody>
          <a:bodyPr/>
          <a:lstStyle/>
          <a:p>
            <a:r>
              <a:rPr lang="en-US" b="1" dirty="0"/>
              <a:t>Pooling</a:t>
            </a:r>
          </a:p>
        </p:txBody>
      </p:sp>
      <p:sp>
        <p:nvSpPr>
          <p:cNvPr id="3" name="Content Placeholder 2">
            <a:extLst>
              <a:ext uri="{FF2B5EF4-FFF2-40B4-BE49-F238E27FC236}">
                <a16:creationId xmlns:a16="http://schemas.microsoft.com/office/drawing/2014/main" id="{881342CF-9FD7-064A-46DD-1A84375BEB2D}"/>
              </a:ext>
            </a:extLst>
          </p:cNvPr>
          <p:cNvSpPr>
            <a:spLocks noGrp="1"/>
          </p:cNvSpPr>
          <p:nvPr>
            <p:ph idx="1"/>
          </p:nvPr>
        </p:nvSpPr>
        <p:spPr/>
        <p:txBody>
          <a:bodyPr/>
          <a:lstStyle/>
          <a:p>
            <a:r>
              <a:rPr lang="en-US" dirty="0"/>
              <a:t>All insureds share the costs of each others losses</a:t>
            </a:r>
          </a:p>
          <a:p>
            <a:r>
              <a:rPr lang="en-US" dirty="0"/>
              <a:t>Insurers combine all of the premiums collected from customers into a fund that is used to losses as they occur. </a:t>
            </a:r>
          </a:p>
          <a:p>
            <a:r>
              <a:rPr lang="en-US" dirty="0"/>
              <a:t>(Helps keep the premiums affordable &amp; cover large losses when they occur)</a:t>
            </a:r>
          </a:p>
        </p:txBody>
      </p:sp>
    </p:spTree>
    <p:extLst>
      <p:ext uri="{BB962C8B-B14F-4D97-AF65-F5344CB8AC3E}">
        <p14:creationId xmlns:p14="http://schemas.microsoft.com/office/powerpoint/2010/main" val="18645952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59182-7B71-0E08-293F-5CB6E9DBDCB5}"/>
              </a:ext>
            </a:extLst>
          </p:cNvPr>
          <p:cNvSpPr>
            <a:spLocks noGrp="1"/>
          </p:cNvSpPr>
          <p:nvPr>
            <p:ph type="title"/>
          </p:nvPr>
        </p:nvSpPr>
        <p:spPr/>
        <p:txBody>
          <a:bodyPr/>
          <a:lstStyle/>
          <a:p>
            <a:r>
              <a:rPr lang="en-US" b="1" dirty="0"/>
              <a:t>Insurance Distribution Channels</a:t>
            </a:r>
          </a:p>
        </p:txBody>
      </p:sp>
      <p:sp>
        <p:nvSpPr>
          <p:cNvPr id="3" name="Content Placeholder 2">
            <a:extLst>
              <a:ext uri="{FF2B5EF4-FFF2-40B4-BE49-F238E27FC236}">
                <a16:creationId xmlns:a16="http://schemas.microsoft.com/office/drawing/2014/main" id="{F38CC661-DD69-9D38-D98A-693AC3FE1338}"/>
              </a:ext>
            </a:extLst>
          </p:cNvPr>
          <p:cNvSpPr>
            <a:spLocks noGrp="1"/>
          </p:cNvSpPr>
          <p:nvPr>
            <p:ph idx="1"/>
          </p:nvPr>
        </p:nvSpPr>
        <p:spPr/>
        <p:txBody>
          <a:bodyPr/>
          <a:lstStyle/>
          <a:p>
            <a:r>
              <a:rPr lang="en-US" dirty="0"/>
              <a:t>Digital - Apps &amp; Websites</a:t>
            </a:r>
          </a:p>
          <a:p>
            <a:r>
              <a:rPr lang="en-US" dirty="0"/>
              <a:t>Call Centers - Customer Service Reps or Chatbots</a:t>
            </a:r>
          </a:p>
          <a:p>
            <a:r>
              <a:rPr lang="en-US" dirty="0"/>
              <a:t>Direct Response - Social Media, Email Blasts, Website Ads, Direct Mail</a:t>
            </a:r>
          </a:p>
          <a:p>
            <a:r>
              <a:rPr lang="en-US" dirty="0"/>
              <a:t>Group Marketing - Marketing to members of the same personal or professional group</a:t>
            </a:r>
          </a:p>
          <a:p>
            <a:r>
              <a:rPr lang="en-US" dirty="0"/>
              <a:t>Financial Institutions – Marketing through banks &amp; financial services </a:t>
            </a:r>
          </a:p>
          <a:p>
            <a:endParaRPr lang="en-US" dirty="0"/>
          </a:p>
        </p:txBody>
      </p:sp>
    </p:spTree>
    <p:extLst>
      <p:ext uri="{BB962C8B-B14F-4D97-AF65-F5344CB8AC3E}">
        <p14:creationId xmlns:p14="http://schemas.microsoft.com/office/powerpoint/2010/main" val="38306461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68BED-3EAF-E435-CE90-3B530F550468}"/>
              </a:ext>
            </a:extLst>
          </p:cNvPr>
          <p:cNvSpPr>
            <a:spLocks noGrp="1"/>
          </p:cNvSpPr>
          <p:nvPr>
            <p:ph type="title"/>
          </p:nvPr>
        </p:nvSpPr>
        <p:spPr/>
        <p:txBody>
          <a:bodyPr/>
          <a:lstStyle/>
          <a:p>
            <a:r>
              <a:rPr lang="en-US" b="1" dirty="0"/>
              <a:t>What Underwriters do</a:t>
            </a:r>
          </a:p>
        </p:txBody>
      </p:sp>
      <p:sp>
        <p:nvSpPr>
          <p:cNvPr id="3" name="Content Placeholder 2">
            <a:extLst>
              <a:ext uri="{FF2B5EF4-FFF2-40B4-BE49-F238E27FC236}">
                <a16:creationId xmlns:a16="http://schemas.microsoft.com/office/drawing/2014/main" id="{0C04164C-22FB-C5F9-B04F-65CB13A2D279}"/>
              </a:ext>
            </a:extLst>
          </p:cNvPr>
          <p:cNvSpPr>
            <a:spLocks noGrp="1"/>
          </p:cNvSpPr>
          <p:nvPr>
            <p:ph idx="1"/>
          </p:nvPr>
        </p:nvSpPr>
        <p:spPr/>
        <p:txBody>
          <a:bodyPr/>
          <a:lstStyle/>
          <a:p>
            <a:r>
              <a:rPr lang="en-US" dirty="0"/>
              <a:t>Evaluate Risks</a:t>
            </a:r>
          </a:p>
          <a:p>
            <a:r>
              <a:rPr lang="en-US" dirty="0"/>
              <a:t>Select Insureds</a:t>
            </a:r>
          </a:p>
          <a:p>
            <a:r>
              <a:rPr lang="en-US" dirty="0"/>
              <a:t>Price Coverage</a:t>
            </a:r>
          </a:p>
          <a:p>
            <a:r>
              <a:rPr lang="en-US" dirty="0"/>
              <a:t>Determine policy terms &amp; conditions</a:t>
            </a:r>
          </a:p>
          <a:p>
            <a:r>
              <a:rPr lang="en-US" dirty="0"/>
              <a:t>Monitor underwriting decisions</a:t>
            </a:r>
          </a:p>
          <a:p>
            <a:r>
              <a:rPr lang="en-US" dirty="0"/>
              <a:t>Create a profitable book of business</a:t>
            </a:r>
          </a:p>
        </p:txBody>
      </p:sp>
    </p:spTree>
    <p:extLst>
      <p:ext uri="{BB962C8B-B14F-4D97-AF65-F5344CB8AC3E}">
        <p14:creationId xmlns:p14="http://schemas.microsoft.com/office/powerpoint/2010/main" val="29320669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22DAE-EDD5-22F1-6E12-854A66422FE2}"/>
              </a:ext>
            </a:extLst>
          </p:cNvPr>
          <p:cNvSpPr>
            <a:spLocks noGrp="1"/>
          </p:cNvSpPr>
          <p:nvPr>
            <p:ph type="title"/>
          </p:nvPr>
        </p:nvSpPr>
        <p:spPr/>
        <p:txBody>
          <a:bodyPr/>
          <a:lstStyle/>
          <a:p>
            <a:r>
              <a:rPr lang="en-US" b="1" dirty="0"/>
              <a:t>Primary Underwriting Activities</a:t>
            </a:r>
          </a:p>
        </p:txBody>
      </p:sp>
      <p:sp>
        <p:nvSpPr>
          <p:cNvPr id="3" name="Content Placeholder 2">
            <a:extLst>
              <a:ext uri="{FF2B5EF4-FFF2-40B4-BE49-F238E27FC236}">
                <a16:creationId xmlns:a16="http://schemas.microsoft.com/office/drawing/2014/main" id="{086BA8A2-76A5-178D-490C-E683BF86EEAC}"/>
              </a:ext>
            </a:extLst>
          </p:cNvPr>
          <p:cNvSpPr>
            <a:spLocks noGrp="1"/>
          </p:cNvSpPr>
          <p:nvPr>
            <p:ph idx="1"/>
          </p:nvPr>
        </p:nvSpPr>
        <p:spPr/>
        <p:txBody>
          <a:bodyPr/>
          <a:lstStyle/>
          <a:p>
            <a:r>
              <a:rPr lang="en-US" dirty="0"/>
              <a:t>Minimize adverse selection</a:t>
            </a:r>
          </a:p>
          <a:p>
            <a:r>
              <a:rPr lang="en-US" dirty="0"/>
              <a:t>Ensure adequate policyholders’ surplus</a:t>
            </a:r>
          </a:p>
          <a:p>
            <a:r>
              <a:rPr lang="en-US" dirty="0"/>
              <a:t>Enforce underwriting guidelines </a:t>
            </a:r>
          </a:p>
          <a:p>
            <a:r>
              <a:rPr lang="en-US" dirty="0"/>
              <a:t>Effectively communicate with other departments</a:t>
            </a:r>
          </a:p>
        </p:txBody>
      </p:sp>
    </p:spTree>
    <p:extLst>
      <p:ext uri="{BB962C8B-B14F-4D97-AF65-F5344CB8AC3E}">
        <p14:creationId xmlns:p14="http://schemas.microsoft.com/office/powerpoint/2010/main" val="46283594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7EFE9-D696-2E93-9868-4ECA3AB9EE86}"/>
              </a:ext>
            </a:extLst>
          </p:cNvPr>
          <p:cNvSpPr>
            <a:spLocks noGrp="1"/>
          </p:cNvSpPr>
          <p:nvPr>
            <p:ph type="title"/>
          </p:nvPr>
        </p:nvSpPr>
        <p:spPr/>
        <p:txBody>
          <a:bodyPr/>
          <a:lstStyle/>
          <a:p>
            <a:r>
              <a:rPr lang="en-US" b="1" dirty="0"/>
              <a:t>Valuable Risk Control &amp; Auditing Information</a:t>
            </a:r>
          </a:p>
        </p:txBody>
      </p:sp>
      <p:sp>
        <p:nvSpPr>
          <p:cNvPr id="3" name="Content Placeholder 2">
            <a:extLst>
              <a:ext uri="{FF2B5EF4-FFF2-40B4-BE49-F238E27FC236}">
                <a16:creationId xmlns:a16="http://schemas.microsoft.com/office/drawing/2014/main" id="{ECA138F0-E780-ADF2-E390-84D9007E728C}"/>
              </a:ext>
            </a:extLst>
          </p:cNvPr>
          <p:cNvSpPr>
            <a:spLocks noGrp="1"/>
          </p:cNvSpPr>
          <p:nvPr>
            <p:ph idx="1"/>
          </p:nvPr>
        </p:nvSpPr>
        <p:spPr>
          <a:xfrm>
            <a:off x="838200" y="1380392"/>
            <a:ext cx="10515600" cy="4796571"/>
          </a:xfrm>
        </p:spPr>
        <p:txBody>
          <a:bodyPr>
            <a:normAutofit fontScale="92500" lnSpcReduction="20000"/>
          </a:bodyPr>
          <a:lstStyle/>
          <a:p>
            <a:r>
              <a:rPr lang="en-US" dirty="0"/>
              <a:t>(Examples of the types of valuable info risk control professionals and auditors provide to underwriters) </a:t>
            </a:r>
          </a:p>
          <a:p>
            <a:r>
              <a:rPr lang="en-US" dirty="0"/>
              <a:t>Field Inspection Reports on the premises</a:t>
            </a:r>
          </a:p>
          <a:p>
            <a:r>
              <a:rPr lang="en-US" dirty="0"/>
              <a:t>Operations of new insurance applicants </a:t>
            </a:r>
          </a:p>
          <a:p>
            <a:r>
              <a:rPr lang="en-US" dirty="0"/>
              <a:t>Existing Insureds renewing their policies </a:t>
            </a:r>
          </a:p>
          <a:p>
            <a:r>
              <a:rPr lang="en-US" dirty="0"/>
              <a:t>Descriptions of operations that can help classify loss exposures</a:t>
            </a:r>
          </a:p>
          <a:p>
            <a:r>
              <a:rPr lang="en-US" dirty="0"/>
              <a:t>Technical info on the fire and health hazards of new building materials and production processes</a:t>
            </a:r>
          </a:p>
          <a:p>
            <a:r>
              <a:rPr lang="en-US" dirty="0"/>
              <a:t>Loss control measures that could help an applicant meet underwriting guidelines</a:t>
            </a:r>
          </a:p>
          <a:p>
            <a:r>
              <a:rPr lang="en-US" dirty="0"/>
              <a:t>New Loss exposures at an insureds’ premises</a:t>
            </a:r>
          </a:p>
          <a:p>
            <a:r>
              <a:rPr lang="en-US" dirty="0"/>
              <a:t>Changes in an insureds commercial operations </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257239605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56606-135F-3919-BA1B-FF62642FE6BA}"/>
              </a:ext>
            </a:extLst>
          </p:cNvPr>
          <p:cNvSpPr>
            <a:spLocks noGrp="1"/>
          </p:cNvSpPr>
          <p:nvPr>
            <p:ph type="title"/>
          </p:nvPr>
        </p:nvSpPr>
        <p:spPr/>
        <p:txBody>
          <a:bodyPr/>
          <a:lstStyle/>
          <a:p>
            <a:r>
              <a:rPr lang="en-US" b="1" dirty="0"/>
              <a:t>Two types of Underwriters</a:t>
            </a:r>
          </a:p>
        </p:txBody>
      </p:sp>
      <p:sp>
        <p:nvSpPr>
          <p:cNvPr id="3" name="Content Placeholder 2">
            <a:extLst>
              <a:ext uri="{FF2B5EF4-FFF2-40B4-BE49-F238E27FC236}">
                <a16:creationId xmlns:a16="http://schemas.microsoft.com/office/drawing/2014/main" id="{7788C2AA-9B5D-0791-1083-BF6B4DF2E446}"/>
              </a:ext>
            </a:extLst>
          </p:cNvPr>
          <p:cNvSpPr>
            <a:spLocks noGrp="1"/>
          </p:cNvSpPr>
          <p:nvPr>
            <p:ph idx="1"/>
          </p:nvPr>
        </p:nvSpPr>
        <p:spPr/>
        <p:txBody>
          <a:bodyPr/>
          <a:lstStyle/>
          <a:p>
            <a:r>
              <a:rPr lang="en-US" b="1" dirty="0"/>
              <a:t>Field (Line) Underwriter- </a:t>
            </a:r>
            <a:r>
              <a:rPr lang="en-US" dirty="0"/>
              <a:t>Works primarily in the field by interacting directly with producers and applicants</a:t>
            </a:r>
          </a:p>
          <a:p>
            <a:r>
              <a:rPr lang="en-US" b="1" dirty="0"/>
              <a:t>Corporate (Staff) Underwriter- </a:t>
            </a:r>
            <a:r>
              <a:rPr lang="en-US" dirty="0"/>
              <a:t>Works primarily in Insurers corporate office helps establish and maintain the insurers overarching underwriting policy</a:t>
            </a:r>
          </a:p>
        </p:txBody>
      </p:sp>
    </p:spTree>
    <p:extLst>
      <p:ext uri="{BB962C8B-B14F-4D97-AF65-F5344CB8AC3E}">
        <p14:creationId xmlns:p14="http://schemas.microsoft.com/office/powerpoint/2010/main" val="426767768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7AB16-C5F5-DC12-B8E1-D68FD6C5D941}"/>
              </a:ext>
            </a:extLst>
          </p:cNvPr>
          <p:cNvSpPr>
            <a:spLocks noGrp="1"/>
          </p:cNvSpPr>
          <p:nvPr>
            <p:ph type="title"/>
          </p:nvPr>
        </p:nvSpPr>
        <p:spPr/>
        <p:txBody>
          <a:bodyPr/>
          <a:lstStyle/>
          <a:p>
            <a:r>
              <a:rPr lang="en-US" b="1" dirty="0"/>
              <a:t>Field (Line) Underwriter</a:t>
            </a:r>
          </a:p>
        </p:txBody>
      </p:sp>
      <p:sp>
        <p:nvSpPr>
          <p:cNvPr id="3" name="Content Placeholder 2">
            <a:extLst>
              <a:ext uri="{FF2B5EF4-FFF2-40B4-BE49-F238E27FC236}">
                <a16:creationId xmlns:a16="http://schemas.microsoft.com/office/drawing/2014/main" id="{464934E8-0548-CEF7-7938-D2D5D473C0A8}"/>
              </a:ext>
            </a:extLst>
          </p:cNvPr>
          <p:cNvSpPr>
            <a:spLocks noGrp="1"/>
          </p:cNvSpPr>
          <p:nvPr>
            <p:ph idx="1"/>
          </p:nvPr>
        </p:nvSpPr>
        <p:spPr/>
        <p:txBody>
          <a:bodyPr/>
          <a:lstStyle/>
          <a:p>
            <a:r>
              <a:rPr lang="en-US" dirty="0"/>
              <a:t>Ensure accurate classification &amp; pricing</a:t>
            </a:r>
          </a:p>
          <a:p>
            <a:r>
              <a:rPr lang="en-US" dirty="0"/>
              <a:t>Recommend and provide coverage</a:t>
            </a:r>
          </a:p>
          <a:p>
            <a:r>
              <a:rPr lang="en-US" dirty="0"/>
              <a:t>Manage a book of business</a:t>
            </a:r>
          </a:p>
          <a:p>
            <a:r>
              <a:rPr lang="en-US" dirty="0"/>
              <a:t>Support producers and insureds</a:t>
            </a:r>
          </a:p>
          <a:p>
            <a:r>
              <a:rPr lang="en-US" dirty="0"/>
              <a:t>Support Marketing objectives </a:t>
            </a:r>
          </a:p>
          <a:p>
            <a:r>
              <a:rPr lang="en-US" dirty="0"/>
              <a:t>Select Insureds</a:t>
            </a:r>
          </a:p>
        </p:txBody>
      </p:sp>
    </p:spTree>
    <p:extLst>
      <p:ext uri="{BB962C8B-B14F-4D97-AF65-F5344CB8AC3E}">
        <p14:creationId xmlns:p14="http://schemas.microsoft.com/office/powerpoint/2010/main" val="140133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8C8FB-5593-7354-101C-CEA6432FC229}"/>
              </a:ext>
            </a:extLst>
          </p:cNvPr>
          <p:cNvSpPr>
            <a:spLocks noGrp="1"/>
          </p:cNvSpPr>
          <p:nvPr>
            <p:ph type="title"/>
          </p:nvPr>
        </p:nvSpPr>
        <p:spPr/>
        <p:txBody>
          <a:bodyPr/>
          <a:lstStyle/>
          <a:p>
            <a:r>
              <a:rPr lang="en-US" b="1" dirty="0"/>
              <a:t>Corporate (Staff) Underwriter</a:t>
            </a:r>
          </a:p>
        </p:txBody>
      </p:sp>
      <p:sp>
        <p:nvSpPr>
          <p:cNvPr id="3" name="Content Placeholder 2">
            <a:extLst>
              <a:ext uri="{FF2B5EF4-FFF2-40B4-BE49-F238E27FC236}">
                <a16:creationId xmlns:a16="http://schemas.microsoft.com/office/drawing/2014/main" id="{468F37D0-D0E9-B7EE-62F7-851AED58FC6B}"/>
              </a:ext>
            </a:extLst>
          </p:cNvPr>
          <p:cNvSpPr>
            <a:spLocks noGrp="1"/>
          </p:cNvSpPr>
          <p:nvPr>
            <p:ph idx="1"/>
          </p:nvPr>
        </p:nvSpPr>
        <p:spPr/>
        <p:txBody>
          <a:bodyPr>
            <a:normAutofit lnSpcReduction="10000"/>
          </a:bodyPr>
          <a:lstStyle/>
          <a:p>
            <a:r>
              <a:rPr lang="en-US" dirty="0"/>
              <a:t>Formulate Underwriting policy</a:t>
            </a:r>
          </a:p>
          <a:p>
            <a:r>
              <a:rPr lang="en-US" dirty="0"/>
              <a:t>Revise Underwriting guidelines </a:t>
            </a:r>
          </a:p>
          <a:p>
            <a:r>
              <a:rPr lang="en-US" dirty="0"/>
              <a:t>Develop coverage forms</a:t>
            </a:r>
          </a:p>
          <a:p>
            <a:r>
              <a:rPr lang="en-US" dirty="0"/>
              <a:t>Review rates</a:t>
            </a:r>
          </a:p>
          <a:p>
            <a:r>
              <a:rPr lang="en-US" dirty="0"/>
              <a:t>Educate and Train</a:t>
            </a:r>
          </a:p>
          <a:p>
            <a:r>
              <a:rPr lang="en-US" dirty="0"/>
              <a:t>Arrange Reinsurance</a:t>
            </a:r>
          </a:p>
          <a:p>
            <a:r>
              <a:rPr lang="en-US" dirty="0"/>
              <a:t>Assist with complex accounts</a:t>
            </a:r>
          </a:p>
          <a:p>
            <a:r>
              <a:rPr lang="en-US" dirty="0"/>
              <a:t>Corporate underwriting audits</a:t>
            </a:r>
          </a:p>
          <a:p>
            <a:r>
              <a:rPr lang="en-US" dirty="0"/>
              <a:t>Research the Market</a:t>
            </a:r>
          </a:p>
          <a:p>
            <a:endParaRPr lang="en-US" dirty="0"/>
          </a:p>
        </p:txBody>
      </p:sp>
    </p:spTree>
    <p:extLst>
      <p:ext uri="{BB962C8B-B14F-4D97-AF65-F5344CB8AC3E}">
        <p14:creationId xmlns:p14="http://schemas.microsoft.com/office/powerpoint/2010/main" val="37171787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C527-2266-5CC3-A399-FDC6C0B11B6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5012A59-EA27-099F-732B-EB047DFA9C4F}"/>
              </a:ext>
            </a:extLst>
          </p:cNvPr>
          <p:cNvSpPr>
            <a:spLocks noGrp="1"/>
          </p:cNvSpPr>
          <p:nvPr>
            <p:ph idx="1"/>
          </p:nvPr>
        </p:nvSpPr>
        <p:spPr/>
        <p:txBody>
          <a:bodyPr/>
          <a:lstStyle/>
          <a:p>
            <a:r>
              <a:rPr lang="en-US" dirty="0"/>
              <a:t>To help an insurer develop and maintain a growing profitable book of business underwriters must select insurance whose covered losses are not likely to exceed the amount the insurer anticipated when it established the price for the insurance coverage </a:t>
            </a:r>
          </a:p>
        </p:txBody>
      </p:sp>
    </p:spTree>
    <p:extLst>
      <p:ext uri="{BB962C8B-B14F-4D97-AF65-F5344CB8AC3E}">
        <p14:creationId xmlns:p14="http://schemas.microsoft.com/office/powerpoint/2010/main" val="16473562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7922D-51E7-9E6E-9DDE-918E521DFA51}"/>
              </a:ext>
            </a:extLst>
          </p:cNvPr>
          <p:cNvSpPr>
            <a:spLocks noGrp="1"/>
          </p:cNvSpPr>
          <p:nvPr>
            <p:ph type="title"/>
          </p:nvPr>
        </p:nvSpPr>
        <p:spPr/>
        <p:txBody>
          <a:bodyPr/>
          <a:lstStyle/>
          <a:p>
            <a:r>
              <a:rPr lang="en-US" b="1" dirty="0"/>
              <a:t>First Steps to the Underwriting Process</a:t>
            </a:r>
          </a:p>
        </p:txBody>
      </p:sp>
      <p:sp>
        <p:nvSpPr>
          <p:cNvPr id="3" name="Content Placeholder 2">
            <a:extLst>
              <a:ext uri="{FF2B5EF4-FFF2-40B4-BE49-F238E27FC236}">
                <a16:creationId xmlns:a16="http://schemas.microsoft.com/office/drawing/2014/main" id="{2D332A95-9842-8282-8879-AB2130C6786B}"/>
              </a:ext>
            </a:extLst>
          </p:cNvPr>
          <p:cNvSpPr>
            <a:spLocks noGrp="1"/>
          </p:cNvSpPr>
          <p:nvPr>
            <p:ph idx="1"/>
          </p:nvPr>
        </p:nvSpPr>
        <p:spPr/>
        <p:txBody>
          <a:bodyPr/>
          <a:lstStyle/>
          <a:p>
            <a:r>
              <a:rPr lang="en-US" dirty="0"/>
              <a:t>1.) Evaluate the application</a:t>
            </a:r>
          </a:p>
          <a:p>
            <a:r>
              <a:rPr lang="en-US" dirty="0"/>
              <a:t>2.) Develop Underwriting alternatives</a:t>
            </a:r>
          </a:p>
          <a:p>
            <a:r>
              <a:rPr lang="en-US" dirty="0"/>
              <a:t>3.) Select an Underwriting alternative</a:t>
            </a:r>
          </a:p>
          <a:p>
            <a:r>
              <a:rPr lang="en-US" dirty="0"/>
              <a:t>4.) Determine appropriate premium</a:t>
            </a:r>
          </a:p>
          <a:p>
            <a:r>
              <a:rPr lang="en-US" dirty="0"/>
              <a:t>5.) Implement the underwriting decision</a:t>
            </a:r>
          </a:p>
          <a:p>
            <a:r>
              <a:rPr lang="en-US" dirty="0"/>
              <a:t>6.) Monitor the underwriting decision </a:t>
            </a:r>
          </a:p>
        </p:txBody>
      </p:sp>
    </p:spTree>
    <p:extLst>
      <p:ext uri="{BB962C8B-B14F-4D97-AF65-F5344CB8AC3E}">
        <p14:creationId xmlns:p14="http://schemas.microsoft.com/office/powerpoint/2010/main" val="28002741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41741-E545-CD74-CABD-F73AFE385A62}"/>
              </a:ext>
            </a:extLst>
          </p:cNvPr>
          <p:cNvSpPr>
            <a:spLocks noGrp="1"/>
          </p:cNvSpPr>
          <p:nvPr>
            <p:ph type="title"/>
          </p:nvPr>
        </p:nvSpPr>
        <p:spPr/>
        <p:txBody>
          <a:bodyPr>
            <a:normAutofit fontScale="90000"/>
          </a:bodyPr>
          <a:lstStyle/>
          <a:p>
            <a:r>
              <a:rPr lang="en-US" b="1" dirty="0"/>
              <a:t>What are some modifications an underwriter might consider before accepting an application?</a:t>
            </a:r>
          </a:p>
        </p:txBody>
      </p:sp>
      <p:sp>
        <p:nvSpPr>
          <p:cNvPr id="3" name="Content Placeholder 2">
            <a:extLst>
              <a:ext uri="{FF2B5EF4-FFF2-40B4-BE49-F238E27FC236}">
                <a16:creationId xmlns:a16="http://schemas.microsoft.com/office/drawing/2014/main" id="{74EBF4A7-F3B8-2263-1363-45A89898FFDF}"/>
              </a:ext>
            </a:extLst>
          </p:cNvPr>
          <p:cNvSpPr>
            <a:spLocks noGrp="1"/>
          </p:cNvSpPr>
          <p:nvPr>
            <p:ph idx="1"/>
          </p:nvPr>
        </p:nvSpPr>
        <p:spPr/>
        <p:txBody>
          <a:bodyPr/>
          <a:lstStyle/>
          <a:p>
            <a:r>
              <a:rPr lang="en-US" dirty="0"/>
              <a:t>Implement Risk Controls</a:t>
            </a:r>
          </a:p>
          <a:p>
            <a:r>
              <a:rPr lang="en-US" dirty="0"/>
              <a:t>Change the Premium</a:t>
            </a:r>
          </a:p>
          <a:p>
            <a:r>
              <a:rPr lang="en-US" dirty="0"/>
              <a:t>Adjust the policy terms and conditions</a:t>
            </a:r>
          </a:p>
        </p:txBody>
      </p:sp>
    </p:spTree>
    <p:extLst>
      <p:ext uri="{BB962C8B-B14F-4D97-AF65-F5344CB8AC3E}">
        <p14:creationId xmlns:p14="http://schemas.microsoft.com/office/powerpoint/2010/main" val="289360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F5DE5-BFA2-C805-45E0-6D38DD28A670}"/>
              </a:ext>
            </a:extLst>
          </p:cNvPr>
          <p:cNvSpPr>
            <a:spLocks noGrp="1"/>
          </p:cNvSpPr>
          <p:nvPr>
            <p:ph type="title"/>
          </p:nvPr>
        </p:nvSpPr>
        <p:spPr/>
        <p:txBody>
          <a:bodyPr/>
          <a:lstStyle/>
          <a:p>
            <a:r>
              <a:rPr lang="en-US" b="1" dirty="0"/>
              <a:t>Benefits of Insurance</a:t>
            </a:r>
          </a:p>
        </p:txBody>
      </p:sp>
      <p:sp>
        <p:nvSpPr>
          <p:cNvPr id="3" name="Content Placeholder 2">
            <a:extLst>
              <a:ext uri="{FF2B5EF4-FFF2-40B4-BE49-F238E27FC236}">
                <a16:creationId xmlns:a16="http://schemas.microsoft.com/office/drawing/2014/main" id="{0B4FF17D-82F6-ECA9-73A3-1022F857DEDB}"/>
              </a:ext>
            </a:extLst>
          </p:cNvPr>
          <p:cNvSpPr>
            <a:spLocks noGrp="1"/>
          </p:cNvSpPr>
          <p:nvPr>
            <p:ph idx="1"/>
          </p:nvPr>
        </p:nvSpPr>
        <p:spPr/>
        <p:txBody>
          <a:bodyPr/>
          <a:lstStyle/>
          <a:p>
            <a:r>
              <a:rPr lang="en-US" dirty="0"/>
              <a:t>Pay for Losses</a:t>
            </a:r>
          </a:p>
          <a:p>
            <a:r>
              <a:rPr lang="en-US" dirty="0"/>
              <a:t>Manage Cash Flow Uncertainty</a:t>
            </a:r>
          </a:p>
          <a:p>
            <a:r>
              <a:rPr lang="en-US" dirty="0"/>
              <a:t>Comply with Legal Requirements</a:t>
            </a:r>
          </a:p>
          <a:p>
            <a:r>
              <a:rPr lang="en-US" dirty="0"/>
              <a:t>Promote Risk Control Activity </a:t>
            </a:r>
          </a:p>
        </p:txBody>
      </p:sp>
    </p:spTree>
    <p:extLst>
      <p:ext uri="{BB962C8B-B14F-4D97-AF65-F5344CB8AC3E}">
        <p14:creationId xmlns:p14="http://schemas.microsoft.com/office/powerpoint/2010/main" val="385190871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9AFC1-5FEC-E057-CDF7-97F2BACFD4DE}"/>
              </a:ext>
            </a:extLst>
          </p:cNvPr>
          <p:cNvSpPr>
            <a:spLocks noGrp="1"/>
          </p:cNvSpPr>
          <p:nvPr>
            <p:ph type="title"/>
          </p:nvPr>
        </p:nvSpPr>
        <p:spPr/>
        <p:txBody>
          <a:bodyPr/>
          <a:lstStyle/>
          <a:p>
            <a:r>
              <a:rPr lang="en-US" b="1" dirty="0"/>
              <a:t>Implement Risk Controls</a:t>
            </a:r>
          </a:p>
        </p:txBody>
      </p:sp>
      <p:sp>
        <p:nvSpPr>
          <p:cNvPr id="3" name="Content Placeholder 2">
            <a:extLst>
              <a:ext uri="{FF2B5EF4-FFF2-40B4-BE49-F238E27FC236}">
                <a16:creationId xmlns:a16="http://schemas.microsoft.com/office/drawing/2014/main" id="{37504610-DF51-57E0-60D5-42D27C1607A9}"/>
              </a:ext>
            </a:extLst>
          </p:cNvPr>
          <p:cNvSpPr>
            <a:spLocks noGrp="1"/>
          </p:cNvSpPr>
          <p:nvPr>
            <p:ph idx="1"/>
          </p:nvPr>
        </p:nvSpPr>
        <p:spPr/>
        <p:txBody>
          <a:bodyPr/>
          <a:lstStyle/>
          <a:p>
            <a:r>
              <a:rPr lang="en-US" dirty="0"/>
              <a:t>An underwriter may recommend that a commercial applicant implement risk control measures such as installing sprinkler systems or fire alarms</a:t>
            </a:r>
          </a:p>
        </p:txBody>
      </p:sp>
    </p:spTree>
    <p:extLst>
      <p:ext uri="{BB962C8B-B14F-4D97-AF65-F5344CB8AC3E}">
        <p14:creationId xmlns:p14="http://schemas.microsoft.com/office/powerpoint/2010/main" val="25061606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BBCDF-CE1C-081F-F2C2-6003CFEF04FE}"/>
              </a:ext>
            </a:extLst>
          </p:cNvPr>
          <p:cNvSpPr>
            <a:spLocks noGrp="1"/>
          </p:cNvSpPr>
          <p:nvPr>
            <p:ph type="title"/>
          </p:nvPr>
        </p:nvSpPr>
        <p:spPr/>
        <p:txBody>
          <a:bodyPr/>
          <a:lstStyle/>
          <a:p>
            <a:r>
              <a:rPr lang="en-US" b="1" dirty="0"/>
              <a:t>Change the Premium</a:t>
            </a:r>
          </a:p>
        </p:txBody>
      </p:sp>
      <p:sp>
        <p:nvSpPr>
          <p:cNvPr id="3" name="Content Placeholder 2">
            <a:extLst>
              <a:ext uri="{FF2B5EF4-FFF2-40B4-BE49-F238E27FC236}">
                <a16:creationId xmlns:a16="http://schemas.microsoft.com/office/drawing/2014/main" id="{D7A35031-A0BD-07A3-A57E-A8B9DA31EA01}"/>
              </a:ext>
            </a:extLst>
          </p:cNvPr>
          <p:cNvSpPr>
            <a:spLocks noGrp="1"/>
          </p:cNvSpPr>
          <p:nvPr>
            <p:ph idx="1"/>
          </p:nvPr>
        </p:nvSpPr>
        <p:spPr/>
        <p:txBody>
          <a:bodyPr/>
          <a:lstStyle/>
          <a:p>
            <a:r>
              <a:rPr lang="en-US" dirty="0"/>
              <a:t>An underwriter may determine that a premium is too low or too high and charge a different rate using a different rating plan. The underwriter may also adjust the premium by providing different policy limits then those required</a:t>
            </a:r>
          </a:p>
        </p:txBody>
      </p:sp>
    </p:spTree>
    <p:extLst>
      <p:ext uri="{BB962C8B-B14F-4D97-AF65-F5344CB8AC3E}">
        <p14:creationId xmlns:p14="http://schemas.microsoft.com/office/powerpoint/2010/main" val="9487069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DE005-FC5B-C983-209F-7FDA4BBB0EC9}"/>
              </a:ext>
            </a:extLst>
          </p:cNvPr>
          <p:cNvSpPr>
            <a:spLocks noGrp="1"/>
          </p:cNvSpPr>
          <p:nvPr>
            <p:ph type="title"/>
          </p:nvPr>
        </p:nvSpPr>
        <p:spPr/>
        <p:txBody>
          <a:bodyPr/>
          <a:lstStyle/>
          <a:p>
            <a:r>
              <a:rPr lang="en-US" b="1" dirty="0"/>
              <a:t>Adjust the policy terms &amp; conditions</a:t>
            </a:r>
          </a:p>
        </p:txBody>
      </p:sp>
      <p:sp>
        <p:nvSpPr>
          <p:cNvPr id="3" name="Content Placeholder 2">
            <a:extLst>
              <a:ext uri="{FF2B5EF4-FFF2-40B4-BE49-F238E27FC236}">
                <a16:creationId xmlns:a16="http://schemas.microsoft.com/office/drawing/2014/main" id="{A33AA205-9A58-8A26-E269-FB626B76FE09}"/>
              </a:ext>
            </a:extLst>
          </p:cNvPr>
          <p:cNvSpPr>
            <a:spLocks noGrp="1"/>
          </p:cNvSpPr>
          <p:nvPr>
            <p:ph idx="1"/>
          </p:nvPr>
        </p:nvSpPr>
        <p:spPr/>
        <p:txBody>
          <a:bodyPr/>
          <a:lstStyle/>
          <a:p>
            <a:r>
              <a:rPr lang="en-US" dirty="0"/>
              <a:t>An underwriter may explore other modifications such as excluding certain causes of loss, adding or increasing a deductible or making another coverage change </a:t>
            </a:r>
          </a:p>
        </p:txBody>
      </p:sp>
    </p:spTree>
    <p:extLst>
      <p:ext uri="{BB962C8B-B14F-4D97-AF65-F5344CB8AC3E}">
        <p14:creationId xmlns:p14="http://schemas.microsoft.com/office/powerpoint/2010/main" val="21579214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D02D-821D-7DCF-1E2B-BCF0762483B1}"/>
              </a:ext>
            </a:extLst>
          </p:cNvPr>
          <p:cNvSpPr>
            <a:spLocks noGrp="1"/>
          </p:cNvSpPr>
          <p:nvPr>
            <p:ph type="title"/>
          </p:nvPr>
        </p:nvSpPr>
        <p:spPr/>
        <p:txBody>
          <a:bodyPr/>
          <a:lstStyle/>
          <a:p>
            <a:r>
              <a:rPr lang="en-US" b="1" dirty="0"/>
              <a:t>Other factors to consider</a:t>
            </a:r>
          </a:p>
        </p:txBody>
      </p:sp>
      <p:sp>
        <p:nvSpPr>
          <p:cNvPr id="3" name="Content Placeholder 2">
            <a:extLst>
              <a:ext uri="{FF2B5EF4-FFF2-40B4-BE49-F238E27FC236}">
                <a16:creationId xmlns:a16="http://schemas.microsoft.com/office/drawing/2014/main" id="{AEBD3A48-3979-AA63-5E9B-41E8B8FAC580}"/>
              </a:ext>
            </a:extLst>
          </p:cNvPr>
          <p:cNvSpPr>
            <a:spLocks noGrp="1"/>
          </p:cNvSpPr>
          <p:nvPr>
            <p:ph idx="1"/>
          </p:nvPr>
        </p:nvSpPr>
        <p:spPr/>
        <p:txBody>
          <a:bodyPr/>
          <a:lstStyle/>
          <a:p>
            <a:r>
              <a:rPr lang="en-US" dirty="0"/>
              <a:t>Can the underwriter make the decision?</a:t>
            </a:r>
          </a:p>
          <a:p>
            <a:r>
              <a:rPr lang="en-US" dirty="0"/>
              <a:t>Does the application have desirable supporting business?</a:t>
            </a:r>
          </a:p>
          <a:p>
            <a:r>
              <a:rPr lang="en-US" dirty="0"/>
              <a:t>Does the application support the insurers goals for distribution of policies in a book of business?</a:t>
            </a:r>
          </a:p>
          <a:p>
            <a:r>
              <a:rPr lang="en-US" dirty="0"/>
              <a:t>What does the producer recommend?</a:t>
            </a:r>
          </a:p>
          <a:p>
            <a:r>
              <a:rPr lang="en-US" dirty="0"/>
              <a:t>Is the application subject to any regulations?</a:t>
            </a:r>
          </a:p>
          <a:p>
            <a:endParaRPr lang="en-US" dirty="0"/>
          </a:p>
          <a:p>
            <a:r>
              <a:rPr lang="en-US" dirty="0"/>
              <a:t>A loss exposure’s classification can sometimes determine the premium</a:t>
            </a:r>
          </a:p>
        </p:txBody>
      </p:sp>
    </p:spTree>
    <p:extLst>
      <p:ext uri="{BB962C8B-B14F-4D97-AF65-F5344CB8AC3E}">
        <p14:creationId xmlns:p14="http://schemas.microsoft.com/office/powerpoint/2010/main" val="80475512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DD80-AC98-00A2-14CF-53ACE907125D}"/>
              </a:ext>
            </a:extLst>
          </p:cNvPr>
          <p:cNvSpPr>
            <a:spLocks noGrp="1"/>
          </p:cNvSpPr>
          <p:nvPr>
            <p:ph type="title"/>
          </p:nvPr>
        </p:nvSpPr>
        <p:spPr/>
        <p:txBody>
          <a:bodyPr/>
          <a:lstStyle/>
          <a:p>
            <a:r>
              <a:rPr lang="en-US" b="1" dirty="0"/>
              <a:t>What tasks must be completed to implement an underwriting decision?</a:t>
            </a:r>
          </a:p>
        </p:txBody>
      </p:sp>
      <p:sp>
        <p:nvSpPr>
          <p:cNvPr id="3" name="Content Placeholder 2">
            <a:extLst>
              <a:ext uri="{FF2B5EF4-FFF2-40B4-BE49-F238E27FC236}">
                <a16:creationId xmlns:a16="http://schemas.microsoft.com/office/drawing/2014/main" id="{04FFD1B2-CF9B-717B-0FD2-BEB961D03C1B}"/>
              </a:ext>
            </a:extLst>
          </p:cNvPr>
          <p:cNvSpPr>
            <a:spLocks noGrp="1"/>
          </p:cNvSpPr>
          <p:nvPr>
            <p:ph idx="1"/>
          </p:nvPr>
        </p:nvSpPr>
        <p:spPr/>
        <p:txBody>
          <a:bodyPr/>
          <a:lstStyle/>
          <a:p>
            <a:r>
              <a:rPr lang="en-US" dirty="0"/>
              <a:t>1.) Communicate decisions to the producer (agent or broker)</a:t>
            </a:r>
          </a:p>
          <a:p>
            <a:r>
              <a:rPr lang="en-US" dirty="0"/>
              <a:t>2.) Issue required documents</a:t>
            </a:r>
          </a:p>
          <a:p>
            <a:r>
              <a:rPr lang="en-US" dirty="0"/>
              <a:t>3.) Record information about the applicant and policy </a:t>
            </a:r>
          </a:p>
        </p:txBody>
      </p:sp>
    </p:spTree>
    <p:extLst>
      <p:ext uri="{BB962C8B-B14F-4D97-AF65-F5344CB8AC3E}">
        <p14:creationId xmlns:p14="http://schemas.microsoft.com/office/powerpoint/2010/main" val="425725797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FD96A-1966-2B11-DEF7-E0202C3C813F}"/>
              </a:ext>
            </a:extLst>
          </p:cNvPr>
          <p:cNvSpPr>
            <a:spLocks noGrp="1"/>
          </p:cNvSpPr>
          <p:nvPr>
            <p:ph type="title"/>
          </p:nvPr>
        </p:nvSpPr>
        <p:spPr/>
        <p:txBody>
          <a:bodyPr>
            <a:normAutofit fontScale="90000"/>
          </a:bodyPr>
          <a:lstStyle/>
          <a:p>
            <a:r>
              <a:rPr lang="en-US" b="1" dirty="0"/>
              <a:t> Communicate decisions to the producer (agent or broker)</a:t>
            </a:r>
            <a:br>
              <a:rPr lang="en-US" dirty="0"/>
            </a:br>
            <a:endParaRPr lang="en-US" dirty="0"/>
          </a:p>
        </p:txBody>
      </p:sp>
      <p:sp>
        <p:nvSpPr>
          <p:cNvPr id="3" name="Content Placeholder 2">
            <a:extLst>
              <a:ext uri="{FF2B5EF4-FFF2-40B4-BE49-F238E27FC236}">
                <a16:creationId xmlns:a16="http://schemas.microsoft.com/office/drawing/2014/main" id="{D2EE75CB-3103-9EAC-D00B-9706C0BB4485}"/>
              </a:ext>
            </a:extLst>
          </p:cNvPr>
          <p:cNvSpPr>
            <a:spLocks noGrp="1"/>
          </p:cNvSpPr>
          <p:nvPr>
            <p:ph idx="1"/>
          </p:nvPr>
        </p:nvSpPr>
        <p:spPr/>
        <p:txBody>
          <a:bodyPr/>
          <a:lstStyle/>
          <a:p>
            <a:r>
              <a:rPr lang="en-US" dirty="0"/>
              <a:t>It’s important for the underwriter to clearly explain the reasons behind any decisions made to maintain good relationships. Strong communication and collaboration are key throughout the entire underwriting process</a:t>
            </a:r>
          </a:p>
        </p:txBody>
      </p:sp>
    </p:spTree>
    <p:extLst>
      <p:ext uri="{BB962C8B-B14F-4D97-AF65-F5344CB8AC3E}">
        <p14:creationId xmlns:p14="http://schemas.microsoft.com/office/powerpoint/2010/main" val="3563272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B14FA-E52F-553B-A5F1-BDB47AE5F69C}"/>
              </a:ext>
            </a:extLst>
          </p:cNvPr>
          <p:cNvSpPr>
            <a:spLocks noGrp="1"/>
          </p:cNvSpPr>
          <p:nvPr>
            <p:ph type="title"/>
          </p:nvPr>
        </p:nvSpPr>
        <p:spPr/>
        <p:txBody>
          <a:bodyPr/>
          <a:lstStyle/>
          <a:p>
            <a:r>
              <a:rPr lang="en-US" b="1" dirty="0"/>
              <a:t>Issue Required Documents</a:t>
            </a:r>
          </a:p>
        </p:txBody>
      </p:sp>
      <p:sp>
        <p:nvSpPr>
          <p:cNvPr id="3" name="Content Placeholder 2">
            <a:extLst>
              <a:ext uri="{FF2B5EF4-FFF2-40B4-BE49-F238E27FC236}">
                <a16:creationId xmlns:a16="http://schemas.microsoft.com/office/drawing/2014/main" id="{DDDBE54E-5293-DD2D-F61F-FC0A79E1AA62}"/>
              </a:ext>
            </a:extLst>
          </p:cNvPr>
          <p:cNvSpPr>
            <a:spLocks noGrp="1"/>
          </p:cNvSpPr>
          <p:nvPr>
            <p:ph idx="1"/>
          </p:nvPr>
        </p:nvSpPr>
        <p:spPr/>
        <p:txBody>
          <a:bodyPr/>
          <a:lstStyle/>
          <a:p>
            <a:r>
              <a:rPr lang="en-US" dirty="0"/>
              <a:t>An underwriter may need to provide certain documents (such as certificate of insurance) or issue a binder, which is a temporary agreement providing insurance coverage until the formal policy is issued</a:t>
            </a:r>
          </a:p>
        </p:txBody>
      </p:sp>
    </p:spTree>
    <p:extLst>
      <p:ext uri="{BB962C8B-B14F-4D97-AF65-F5344CB8AC3E}">
        <p14:creationId xmlns:p14="http://schemas.microsoft.com/office/powerpoint/2010/main" val="18697016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1D80B-BC9C-1244-887A-6F48C5D0EC1A}"/>
              </a:ext>
            </a:extLst>
          </p:cNvPr>
          <p:cNvSpPr>
            <a:spLocks noGrp="1"/>
          </p:cNvSpPr>
          <p:nvPr>
            <p:ph type="title"/>
          </p:nvPr>
        </p:nvSpPr>
        <p:spPr/>
        <p:txBody>
          <a:bodyPr/>
          <a:lstStyle/>
          <a:p>
            <a:r>
              <a:rPr lang="en-US" b="1" dirty="0"/>
              <a:t>Record information about the Applicant and Policy</a:t>
            </a:r>
          </a:p>
        </p:txBody>
      </p:sp>
      <p:sp>
        <p:nvSpPr>
          <p:cNvPr id="3" name="Content Placeholder 2">
            <a:extLst>
              <a:ext uri="{FF2B5EF4-FFF2-40B4-BE49-F238E27FC236}">
                <a16:creationId xmlns:a16="http://schemas.microsoft.com/office/drawing/2014/main" id="{BBD08D66-29AE-7602-DBB0-2166ACD3F3C6}"/>
              </a:ext>
            </a:extLst>
          </p:cNvPr>
          <p:cNvSpPr>
            <a:spLocks noGrp="1"/>
          </p:cNvSpPr>
          <p:nvPr>
            <p:ph idx="1"/>
          </p:nvPr>
        </p:nvSpPr>
        <p:spPr/>
        <p:txBody>
          <a:bodyPr/>
          <a:lstStyle/>
          <a:p>
            <a:r>
              <a:rPr lang="en-US" dirty="0"/>
              <a:t>Applicant and policy data is used to monitor the account, trigger renewals, flag situations that require special attention, make future decisions and assist with rate monitoring </a:t>
            </a:r>
          </a:p>
        </p:txBody>
      </p:sp>
    </p:spTree>
    <p:extLst>
      <p:ext uri="{BB962C8B-B14F-4D97-AF65-F5344CB8AC3E}">
        <p14:creationId xmlns:p14="http://schemas.microsoft.com/office/powerpoint/2010/main" val="97825092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BB886-87E8-A160-02B2-BB762002E744}"/>
              </a:ext>
            </a:extLst>
          </p:cNvPr>
          <p:cNvSpPr>
            <a:spLocks noGrp="1"/>
          </p:cNvSpPr>
          <p:nvPr>
            <p:ph type="title"/>
          </p:nvPr>
        </p:nvSpPr>
        <p:spPr/>
        <p:txBody>
          <a:bodyPr/>
          <a:lstStyle/>
          <a:p>
            <a:r>
              <a:rPr lang="en-US" b="1" dirty="0"/>
              <a:t>Monitor the Underwriting Decision</a:t>
            </a:r>
          </a:p>
        </p:txBody>
      </p:sp>
      <p:sp>
        <p:nvSpPr>
          <p:cNvPr id="3" name="Content Placeholder 2">
            <a:extLst>
              <a:ext uri="{FF2B5EF4-FFF2-40B4-BE49-F238E27FC236}">
                <a16:creationId xmlns:a16="http://schemas.microsoft.com/office/drawing/2014/main" id="{148E64E1-412B-D235-373D-E86781801EF6}"/>
              </a:ext>
            </a:extLst>
          </p:cNvPr>
          <p:cNvSpPr>
            <a:spLocks noGrp="1"/>
          </p:cNvSpPr>
          <p:nvPr>
            <p:ph idx="1"/>
          </p:nvPr>
        </p:nvSpPr>
        <p:spPr/>
        <p:txBody>
          <a:bodyPr/>
          <a:lstStyle/>
          <a:p>
            <a:r>
              <a:rPr lang="en-US" dirty="0"/>
              <a:t>Claims activity, being alert to policy change requests that could alter the loss exposure, reviewing results of risk control and safety inspections and premium audits which can reveal new loss exposures and hazards </a:t>
            </a:r>
          </a:p>
        </p:txBody>
      </p:sp>
    </p:spTree>
    <p:extLst>
      <p:ext uri="{BB962C8B-B14F-4D97-AF65-F5344CB8AC3E}">
        <p14:creationId xmlns:p14="http://schemas.microsoft.com/office/powerpoint/2010/main" val="174111197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E4484-8A96-1103-2473-16134906EC96}"/>
              </a:ext>
            </a:extLst>
          </p:cNvPr>
          <p:cNvSpPr>
            <a:spLocks noGrp="1"/>
          </p:cNvSpPr>
          <p:nvPr>
            <p:ph type="title"/>
          </p:nvPr>
        </p:nvSpPr>
        <p:spPr/>
        <p:txBody>
          <a:bodyPr/>
          <a:lstStyle/>
          <a:p>
            <a:r>
              <a:rPr lang="en-US" b="1" dirty="0"/>
              <a:t>Factors Needed to Calculate a Policy Premium (Rating)</a:t>
            </a:r>
          </a:p>
        </p:txBody>
      </p:sp>
      <p:sp>
        <p:nvSpPr>
          <p:cNvPr id="3" name="Content Placeholder 2">
            <a:extLst>
              <a:ext uri="{FF2B5EF4-FFF2-40B4-BE49-F238E27FC236}">
                <a16:creationId xmlns:a16="http://schemas.microsoft.com/office/drawing/2014/main" id="{66809FFA-5126-792C-1FCF-C9EA29902FE8}"/>
              </a:ext>
            </a:extLst>
          </p:cNvPr>
          <p:cNvSpPr>
            <a:spLocks noGrp="1"/>
          </p:cNvSpPr>
          <p:nvPr>
            <p:ph idx="1"/>
          </p:nvPr>
        </p:nvSpPr>
        <p:spPr/>
        <p:txBody>
          <a:bodyPr/>
          <a:lstStyle/>
          <a:p>
            <a:r>
              <a:rPr lang="en-US" dirty="0"/>
              <a:t>Insurance Rate X Exposure Units = Policy Premium </a:t>
            </a:r>
          </a:p>
          <a:p>
            <a:r>
              <a:rPr lang="en-US" dirty="0"/>
              <a:t>Are other optional coverages purchased?</a:t>
            </a:r>
          </a:p>
        </p:txBody>
      </p:sp>
    </p:spTree>
    <p:extLst>
      <p:ext uri="{BB962C8B-B14F-4D97-AF65-F5344CB8AC3E}">
        <p14:creationId xmlns:p14="http://schemas.microsoft.com/office/powerpoint/2010/main" val="3791926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E92C4-147E-631D-D411-67C3C9DAB49B}"/>
              </a:ext>
            </a:extLst>
          </p:cNvPr>
          <p:cNvSpPr>
            <a:spLocks noGrp="1"/>
          </p:cNvSpPr>
          <p:nvPr>
            <p:ph type="title"/>
          </p:nvPr>
        </p:nvSpPr>
        <p:spPr/>
        <p:txBody>
          <a:bodyPr/>
          <a:lstStyle/>
          <a:p>
            <a:r>
              <a:rPr lang="en-US" b="1" dirty="0"/>
              <a:t>Benefits of Insurance- Pay for Losses</a:t>
            </a:r>
          </a:p>
        </p:txBody>
      </p:sp>
      <p:sp>
        <p:nvSpPr>
          <p:cNvPr id="3" name="Content Placeholder 2">
            <a:extLst>
              <a:ext uri="{FF2B5EF4-FFF2-40B4-BE49-F238E27FC236}">
                <a16:creationId xmlns:a16="http://schemas.microsoft.com/office/drawing/2014/main" id="{838410D2-49C6-67EC-5381-B8818BCFB149}"/>
              </a:ext>
            </a:extLst>
          </p:cNvPr>
          <p:cNvSpPr>
            <a:spLocks noGrp="1"/>
          </p:cNvSpPr>
          <p:nvPr>
            <p:ph idx="1"/>
          </p:nvPr>
        </p:nvSpPr>
        <p:spPr/>
        <p:txBody>
          <a:bodyPr/>
          <a:lstStyle/>
          <a:p>
            <a:r>
              <a:rPr lang="en-US" dirty="0"/>
              <a:t>Pay for Losses- Insurance Indemnifies (restores to pre-loss status) individuals &amp; organizations for covered losses</a:t>
            </a:r>
          </a:p>
        </p:txBody>
      </p:sp>
    </p:spTree>
    <p:extLst>
      <p:ext uri="{BB962C8B-B14F-4D97-AF65-F5344CB8AC3E}">
        <p14:creationId xmlns:p14="http://schemas.microsoft.com/office/powerpoint/2010/main" val="84978079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80E9-CB59-4690-7BBE-738209AE4725}"/>
              </a:ext>
            </a:extLst>
          </p:cNvPr>
          <p:cNvSpPr>
            <a:spLocks noGrp="1"/>
          </p:cNvSpPr>
          <p:nvPr>
            <p:ph type="title"/>
          </p:nvPr>
        </p:nvSpPr>
        <p:spPr/>
        <p:txBody>
          <a:bodyPr/>
          <a:lstStyle/>
          <a:p>
            <a:r>
              <a:rPr lang="en-US" b="1" dirty="0"/>
              <a:t>What is an insurance rate?</a:t>
            </a:r>
          </a:p>
        </p:txBody>
      </p:sp>
      <p:sp>
        <p:nvSpPr>
          <p:cNvPr id="3" name="Content Placeholder 2">
            <a:extLst>
              <a:ext uri="{FF2B5EF4-FFF2-40B4-BE49-F238E27FC236}">
                <a16:creationId xmlns:a16="http://schemas.microsoft.com/office/drawing/2014/main" id="{C7BC3AB4-D069-8B47-B4E2-8E4F43296CC0}"/>
              </a:ext>
            </a:extLst>
          </p:cNvPr>
          <p:cNvSpPr>
            <a:spLocks noGrp="1"/>
          </p:cNvSpPr>
          <p:nvPr>
            <p:ph idx="1"/>
          </p:nvPr>
        </p:nvSpPr>
        <p:spPr/>
        <p:txBody>
          <a:bodyPr>
            <a:normAutofit fontScale="92500" lnSpcReduction="10000"/>
          </a:bodyPr>
          <a:lstStyle/>
          <a:p>
            <a:r>
              <a:rPr lang="en-US" dirty="0"/>
              <a:t>An insurance rate is the unit price for insurance coverage (The price per exposure unit for coverage)</a:t>
            </a:r>
          </a:p>
          <a:p>
            <a:r>
              <a:rPr lang="en-US" dirty="0"/>
              <a:t>Typically, an insurer’s rating manual has a separate rate for each rating classification it uses</a:t>
            </a:r>
          </a:p>
          <a:p>
            <a:r>
              <a:rPr lang="en-US" dirty="0"/>
              <a:t>A rate manual is a resource for classifying accounts and developing premiums for given types of insurance</a:t>
            </a:r>
          </a:p>
          <a:p>
            <a:r>
              <a:rPr lang="en-US" dirty="0"/>
              <a:t>Manuel rates are usually intended to represent the average risk in a class</a:t>
            </a:r>
          </a:p>
          <a:p>
            <a:r>
              <a:rPr lang="en-US" dirty="0"/>
              <a:t>There are hundreds of classifications of commercial business operations</a:t>
            </a:r>
          </a:p>
          <a:p>
            <a:r>
              <a:rPr lang="en-US" dirty="0"/>
              <a:t>Underwriters determine the appropriate classification for a commercial operation by evaluating the individual characteristics of it’s business operation</a:t>
            </a:r>
          </a:p>
        </p:txBody>
      </p:sp>
    </p:spTree>
    <p:extLst>
      <p:ext uri="{BB962C8B-B14F-4D97-AF65-F5344CB8AC3E}">
        <p14:creationId xmlns:p14="http://schemas.microsoft.com/office/powerpoint/2010/main" val="199384343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42648-A74C-CD0A-5162-B47E0FCA50C3}"/>
              </a:ext>
            </a:extLst>
          </p:cNvPr>
          <p:cNvSpPr>
            <a:spLocks noGrp="1"/>
          </p:cNvSpPr>
          <p:nvPr>
            <p:ph type="title"/>
          </p:nvPr>
        </p:nvSpPr>
        <p:spPr/>
        <p:txBody>
          <a:bodyPr/>
          <a:lstStyle/>
          <a:p>
            <a:r>
              <a:rPr lang="en-US" b="1" dirty="0"/>
              <a:t>What is an exposure unit?</a:t>
            </a:r>
          </a:p>
        </p:txBody>
      </p:sp>
      <p:sp>
        <p:nvSpPr>
          <p:cNvPr id="3" name="Content Placeholder 2">
            <a:extLst>
              <a:ext uri="{FF2B5EF4-FFF2-40B4-BE49-F238E27FC236}">
                <a16:creationId xmlns:a16="http://schemas.microsoft.com/office/drawing/2014/main" id="{066A3DA6-1BDC-C59D-659B-F2A2690CFC17}"/>
              </a:ext>
            </a:extLst>
          </p:cNvPr>
          <p:cNvSpPr>
            <a:spLocks noGrp="1"/>
          </p:cNvSpPr>
          <p:nvPr>
            <p:ph idx="1"/>
          </p:nvPr>
        </p:nvSpPr>
        <p:spPr/>
        <p:txBody>
          <a:bodyPr/>
          <a:lstStyle/>
          <a:p>
            <a:r>
              <a:rPr lang="en-US" dirty="0"/>
              <a:t>The fundamental measures of the loss exposures used in insurance rating are referred to as Exposure Units</a:t>
            </a:r>
          </a:p>
          <a:p>
            <a:r>
              <a:rPr lang="en-US" dirty="0"/>
              <a:t>An exposure unit is a unit of measure (area, gross receipts, payroll, value insured) used to determine premium</a:t>
            </a:r>
          </a:p>
          <a:p>
            <a:r>
              <a:rPr lang="en-US" dirty="0"/>
              <a:t>For example, in homeowners insurance, exposure units are normally expressed as $1000 of insured value</a:t>
            </a:r>
          </a:p>
          <a:p>
            <a:r>
              <a:rPr lang="en-US" dirty="0"/>
              <a:t>So, in the case of a home insured for $400,000, the # of exposure units is 400</a:t>
            </a:r>
          </a:p>
        </p:txBody>
      </p:sp>
    </p:spTree>
    <p:extLst>
      <p:ext uri="{BB962C8B-B14F-4D97-AF65-F5344CB8AC3E}">
        <p14:creationId xmlns:p14="http://schemas.microsoft.com/office/powerpoint/2010/main" val="124398095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2DDD7-C5EC-7553-2958-2DFEE2CC9685}"/>
              </a:ext>
            </a:extLst>
          </p:cNvPr>
          <p:cNvSpPr>
            <a:spLocks noGrp="1"/>
          </p:cNvSpPr>
          <p:nvPr>
            <p:ph type="title"/>
          </p:nvPr>
        </p:nvSpPr>
        <p:spPr/>
        <p:txBody>
          <a:bodyPr/>
          <a:lstStyle/>
          <a:p>
            <a:r>
              <a:rPr lang="en-US" b="1" dirty="0"/>
              <a:t>Calculating a Policy Premium</a:t>
            </a:r>
          </a:p>
        </p:txBody>
      </p:sp>
      <p:sp>
        <p:nvSpPr>
          <p:cNvPr id="3" name="Content Placeholder 2">
            <a:extLst>
              <a:ext uri="{FF2B5EF4-FFF2-40B4-BE49-F238E27FC236}">
                <a16:creationId xmlns:a16="http://schemas.microsoft.com/office/drawing/2014/main" id="{A5D1CE57-83DB-9AA5-928E-A95F6AF98B8D}"/>
              </a:ext>
            </a:extLst>
          </p:cNvPr>
          <p:cNvSpPr>
            <a:spLocks noGrp="1"/>
          </p:cNvSpPr>
          <p:nvPr>
            <p:ph idx="1"/>
          </p:nvPr>
        </p:nvSpPr>
        <p:spPr/>
        <p:txBody>
          <a:bodyPr/>
          <a:lstStyle/>
          <a:p>
            <a:r>
              <a:rPr lang="en-US" dirty="0"/>
              <a:t>Policy Premium = Insurance Rate X Exposure Units</a:t>
            </a:r>
          </a:p>
        </p:txBody>
      </p:sp>
    </p:spTree>
    <p:extLst>
      <p:ext uri="{BB962C8B-B14F-4D97-AF65-F5344CB8AC3E}">
        <p14:creationId xmlns:p14="http://schemas.microsoft.com/office/powerpoint/2010/main" val="25316671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D33E5-D6A3-650F-41AB-EC059D89BB64}"/>
              </a:ext>
            </a:extLst>
          </p:cNvPr>
          <p:cNvSpPr>
            <a:spLocks noGrp="1"/>
          </p:cNvSpPr>
          <p:nvPr>
            <p:ph type="title"/>
          </p:nvPr>
        </p:nvSpPr>
        <p:spPr/>
        <p:txBody>
          <a:bodyPr/>
          <a:lstStyle/>
          <a:p>
            <a:r>
              <a:rPr lang="en-US" b="1" dirty="0"/>
              <a:t>Insurance Rate</a:t>
            </a:r>
          </a:p>
        </p:txBody>
      </p:sp>
      <p:sp>
        <p:nvSpPr>
          <p:cNvPr id="3" name="Content Placeholder 2">
            <a:extLst>
              <a:ext uri="{FF2B5EF4-FFF2-40B4-BE49-F238E27FC236}">
                <a16:creationId xmlns:a16="http://schemas.microsoft.com/office/drawing/2014/main" id="{2B876869-EB03-F93B-1C40-357E0B53B6CF}"/>
              </a:ext>
            </a:extLst>
          </p:cNvPr>
          <p:cNvSpPr>
            <a:spLocks noGrp="1"/>
          </p:cNvSpPr>
          <p:nvPr>
            <p:ph idx="1"/>
          </p:nvPr>
        </p:nvSpPr>
        <p:spPr/>
        <p:txBody>
          <a:bodyPr/>
          <a:lstStyle/>
          <a:p>
            <a:r>
              <a:rPr lang="en-US" dirty="0"/>
              <a:t>Insured’s characteristics</a:t>
            </a:r>
          </a:p>
          <a:p>
            <a:r>
              <a:rPr lang="en-US" dirty="0"/>
              <a:t>Insureds loss Exposures</a:t>
            </a:r>
          </a:p>
          <a:p>
            <a:r>
              <a:rPr lang="en-US" dirty="0"/>
              <a:t>Rating Classification </a:t>
            </a:r>
          </a:p>
          <a:p>
            <a:r>
              <a:rPr lang="en-US" dirty="0"/>
              <a:t>Insurance Rate $.50 per unit </a:t>
            </a:r>
          </a:p>
        </p:txBody>
      </p:sp>
    </p:spTree>
    <p:extLst>
      <p:ext uri="{BB962C8B-B14F-4D97-AF65-F5344CB8AC3E}">
        <p14:creationId xmlns:p14="http://schemas.microsoft.com/office/powerpoint/2010/main" val="284985537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D2BFE-CFC1-B95C-E83E-2F9E3C0B22D1}"/>
              </a:ext>
            </a:extLst>
          </p:cNvPr>
          <p:cNvSpPr>
            <a:spLocks noGrp="1"/>
          </p:cNvSpPr>
          <p:nvPr>
            <p:ph type="title"/>
          </p:nvPr>
        </p:nvSpPr>
        <p:spPr/>
        <p:txBody>
          <a:bodyPr/>
          <a:lstStyle/>
          <a:p>
            <a:r>
              <a:rPr lang="en-US" b="1" dirty="0"/>
              <a:t>Exposure Units</a:t>
            </a:r>
          </a:p>
        </p:txBody>
      </p:sp>
      <p:sp>
        <p:nvSpPr>
          <p:cNvPr id="3" name="Content Placeholder 2">
            <a:extLst>
              <a:ext uri="{FF2B5EF4-FFF2-40B4-BE49-F238E27FC236}">
                <a16:creationId xmlns:a16="http://schemas.microsoft.com/office/drawing/2014/main" id="{5959F105-5BA5-1E54-CA8E-E97802FEE4B3}"/>
              </a:ext>
            </a:extLst>
          </p:cNvPr>
          <p:cNvSpPr>
            <a:spLocks noGrp="1"/>
          </p:cNvSpPr>
          <p:nvPr>
            <p:ph idx="1"/>
          </p:nvPr>
        </p:nvSpPr>
        <p:spPr/>
        <p:txBody>
          <a:bodyPr/>
          <a:lstStyle/>
          <a:p>
            <a:r>
              <a:rPr lang="en-US" dirty="0"/>
              <a:t>Exposure Units = Value of Property / 100</a:t>
            </a:r>
          </a:p>
          <a:p>
            <a:r>
              <a:rPr lang="en-US" dirty="0"/>
              <a:t>$400,000 commercial property / $100 = 4000 Exposure Units</a:t>
            </a:r>
          </a:p>
          <a:p>
            <a:r>
              <a:rPr lang="en-US" dirty="0"/>
              <a:t>Commercial property, the exposure units are each $100 of insured value</a:t>
            </a:r>
          </a:p>
        </p:txBody>
      </p:sp>
    </p:spTree>
    <p:extLst>
      <p:ext uri="{BB962C8B-B14F-4D97-AF65-F5344CB8AC3E}">
        <p14:creationId xmlns:p14="http://schemas.microsoft.com/office/powerpoint/2010/main" val="50142702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32F86-CB03-F17F-41A9-422E78ED9FD7}"/>
              </a:ext>
            </a:extLst>
          </p:cNvPr>
          <p:cNvSpPr>
            <a:spLocks noGrp="1"/>
          </p:cNvSpPr>
          <p:nvPr>
            <p:ph type="title"/>
          </p:nvPr>
        </p:nvSpPr>
        <p:spPr/>
        <p:txBody>
          <a:bodyPr/>
          <a:lstStyle/>
          <a:p>
            <a:r>
              <a:rPr lang="en-US" b="1" dirty="0"/>
              <a:t>Calculating a Commercial Property Premium</a:t>
            </a:r>
          </a:p>
        </p:txBody>
      </p:sp>
      <p:sp>
        <p:nvSpPr>
          <p:cNvPr id="3" name="Content Placeholder 2">
            <a:extLst>
              <a:ext uri="{FF2B5EF4-FFF2-40B4-BE49-F238E27FC236}">
                <a16:creationId xmlns:a16="http://schemas.microsoft.com/office/drawing/2014/main" id="{7161D414-EC2E-000C-9ABB-D4A0F4073930}"/>
              </a:ext>
            </a:extLst>
          </p:cNvPr>
          <p:cNvSpPr>
            <a:spLocks noGrp="1"/>
          </p:cNvSpPr>
          <p:nvPr>
            <p:ph idx="1"/>
          </p:nvPr>
        </p:nvSpPr>
        <p:spPr/>
        <p:txBody>
          <a:bodyPr/>
          <a:lstStyle/>
          <a:p>
            <a:r>
              <a:rPr lang="en-US" dirty="0"/>
              <a:t>Commercial Property $400,000, 4000 exposure units</a:t>
            </a:r>
          </a:p>
          <a:p>
            <a:r>
              <a:rPr lang="en-US" dirty="0"/>
              <a:t>Insurance Rate $0.50 per exposure unit</a:t>
            </a:r>
          </a:p>
          <a:p>
            <a:r>
              <a:rPr lang="en-US" dirty="0"/>
              <a:t>$2000 Policy premium </a:t>
            </a:r>
          </a:p>
          <a:p>
            <a:r>
              <a:rPr lang="en-US" dirty="0"/>
              <a:t>4000 X 0.50 = $2000</a:t>
            </a:r>
          </a:p>
        </p:txBody>
      </p:sp>
    </p:spTree>
    <p:extLst>
      <p:ext uri="{BB962C8B-B14F-4D97-AF65-F5344CB8AC3E}">
        <p14:creationId xmlns:p14="http://schemas.microsoft.com/office/powerpoint/2010/main" val="48984753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8D857-D168-7CE9-6C13-956EA75EE84A}"/>
              </a:ext>
            </a:extLst>
          </p:cNvPr>
          <p:cNvSpPr>
            <a:spLocks noGrp="1"/>
          </p:cNvSpPr>
          <p:nvPr>
            <p:ph type="title"/>
          </p:nvPr>
        </p:nvSpPr>
        <p:spPr/>
        <p:txBody>
          <a:bodyPr/>
          <a:lstStyle/>
          <a:p>
            <a:r>
              <a:rPr lang="en-US" b="1" dirty="0"/>
              <a:t>Collaborating with Premium Auditors</a:t>
            </a:r>
          </a:p>
        </p:txBody>
      </p:sp>
      <p:sp>
        <p:nvSpPr>
          <p:cNvPr id="3" name="Content Placeholder 2">
            <a:extLst>
              <a:ext uri="{FF2B5EF4-FFF2-40B4-BE49-F238E27FC236}">
                <a16:creationId xmlns:a16="http://schemas.microsoft.com/office/drawing/2014/main" id="{758EC9A8-6F13-1DB3-AE21-1C7CCCAE1FCA}"/>
              </a:ext>
            </a:extLst>
          </p:cNvPr>
          <p:cNvSpPr>
            <a:spLocks noGrp="1"/>
          </p:cNvSpPr>
          <p:nvPr>
            <p:ph idx="1"/>
          </p:nvPr>
        </p:nvSpPr>
        <p:spPr/>
        <p:txBody>
          <a:bodyPr/>
          <a:lstStyle/>
          <a:p>
            <a:r>
              <a:rPr lang="en-US" dirty="0"/>
              <a:t>Premium Auditors are important contributors to the pricing process</a:t>
            </a:r>
          </a:p>
          <a:p>
            <a:r>
              <a:rPr lang="en-US" dirty="0"/>
              <a:t>Underwriters must collaborate with them to properly determine an insureds rating classification and exposure units</a:t>
            </a:r>
          </a:p>
        </p:txBody>
      </p:sp>
    </p:spTree>
    <p:extLst>
      <p:ext uri="{BB962C8B-B14F-4D97-AF65-F5344CB8AC3E}">
        <p14:creationId xmlns:p14="http://schemas.microsoft.com/office/powerpoint/2010/main" val="324302192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3E39-A4D3-DD91-9FDB-4873047DCAD9}"/>
              </a:ext>
            </a:extLst>
          </p:cNvPr>
          <p:cNvSpPr>
            <a:spLocks noGrp="1"/>
          </p:cNvSpPr>
          <p:nvPr>
            <p:ph type="title"/>
          </p:nvPr>
        </p:nvSpPr>
        <p:spPr/>
        <p:txBody>
          <a:bodyPr/>
          <a:lstStyle/>
          <a:p>
            <a:r>
              <a:rPr lang="en-US" b="1" dirty="0"/>
              <a:t>Premium Auditors help underwriters…</a:t>
            </a:r>
          </a:p>
        </p:txBody>
      </p:sp>
      <p:sp>
        <p:nvSpPr>
          <p:cNvPr id="3" name="Content Placeholder 2">
            <a:extLst>
              <a:ext uri="{FF2B5EF4-FFF2-40B4-BE49-F238E27FC236}">
                <a16:creationId xmlns:a16="http://schemas.microsoft.com/office/drawing/2014/main" id="{A803C5B2-8223-A572-E6DB-50C3EAC9C3F4}"/>
              </a:ext>
            </a:extLst>
          </p:cNvPr>
          <p:cNvSpPr>
            <a:spLocks noGrp="1"/>
          </p:cNvSpPr>
          <p:nvPr>
            <p:ph idx="1"/>
          </p:nvPr>
        </p:nvSpPr>
        <p:spPr/>
        <p:txBody>
          <a:bodyPr/>
          <a:lstStyle/>
          <a:p>
            <a:r>
              <a:rPr lang="en-US" dirty="0"/>
              <a:t>Ensuring accurate classification of exposures </a:t>
            </a:r>
          </a:p>
          <a:p>
            <a:r>
              <a:rPr lang="en-US" dirty="0"/>
              <a:t>Comparing anticipated loss exposures with actual loss exposures </a:t>
            </a:r>
          </a:p>
          <a:p>
            <a:r>
              <a:rPr lang="en-US" dirty="0"/>
              <a:t>Identifying New Exposures </a:t>
            </a:r>
          </a:p>
          <a:p>
            <a:r>
              <a:rPr lang="en-US" dirty="0"/>
              <a:t>Accessing an accounts desirability </a:t>
            </a:r>
          </a:p>
          <a:p>
            <a:r>
              <a:rPr lang="en-US" dirty="0"/>
              <a:t>Identifying Physical, Moral and Morale hazards</a:t>
            </a:r>
          </a:p>
        </p:txBody>
      </p:sp>
    </p:spTree>
    <p:extLst>
      <p:ext uri="{BB962C8B-B14F-4D97-AF65-F5344CB8AC3E}">
        <p14:creationId xmlns:p14="http://schemas.microsoft.com/office/powerpoint/2010/main" val="103981471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94A90-A2ED-D8DE-D134-42C9324D1C84}"/>
              </a:ext>
            </a:extLst>
          </p:cNvPr>
          <p:cNvSpPr>
            <a:spLocks noGrp="1"/>
          </p:cNvSpPr>
          <p:nvPr>
            <p:ph type="title"/>
          </p:nvPr>
        </p:nvSpPr>
        <p:spPr/>
        <p:txBody>
          <a:bodyPr/>
          <a:lstStyle/>
          <a:p>
            <a:r>
              <a:rPr lang="en-US" b="1" dirty="0"/>
              <a:t>Ensuring accurate classification of exposures</a:t>
            </a:r>
          </a:p>
        </p:txBody>
      </p:sp>
      <p:sp>
        <p:nvSpPr>
          <p:cNvPr id="3" name="Content Placeholder 2">
            <a:extLst>
              <a:ext uri="{FF2B5EF4-FFF2-40B4-BE49-F238E27FC236}">
                <a16:creationId xmlns:a16="http://schemas.microsoft.com/office/drawing/2014/main" id="{D072DF31-3B95-0B79-B009-9B7A9E6BA55B}"/>
              </a:ext>
            </a:extLst>
          </p:cNvPr>
          <p:cNvSpPr>
            <a:spLocks noGrp="1"/>
          </p:cNvSpPr>
          <p:nvPr>
            <p:ph idx="1"/>
          </p:nvPr>
        </p:nvSpPr>
        <p:spPr/>
        <p:txBody>
          <a:bodyPr/>
          <a:lstStyle/>
          <a:p>
            <a:r>
              <a:rPr lang="en-US" dirty="0"/>
              <a:t>Properly classifying a commercial account can be complex</a:t>
            </a:r>
          </a:p>
          <a:p>
            <a:r>
              <a:rPr lang="en-US" dirty="0"/>
              <a:t>Although underwriters must establish the classifications when the policy is issued, the information submitted is occasionally incomplete or inaccurate. </a:t>
            </a:r>
          </a:p>
          <a:p>
            <a:r>
              <a:rPr lang="en-US" dirty="0"/>
              <a:t>A premium audit conducted at the end of the policy period can reveal any unnecessary classification changes</a:t>
            </a:r>
          </a:p>
        </p:txBody>
      </p:sp>
    </p:spTree>
    <p:extLst>
      <p:ext uri="{BB962C8B-B14F-4D97-AF65-F5344CB8AC3E}">
        <p14:creationId xmlns:p14="http://schemas.microsoft.com/office/powerpoint/2010/main" val="136698073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8B8B5-A74E-1227-EB4A-00C40777249D}"/>
              </a:ext>
            </a:extLst>
          </p:cNvPr>
          <p:cNvSpPr>
            <a:spLocks noGrp="1"/>
          </p:cNvSpPr>
          <p:nvPr>
            <p:ph type="title"/>
          </p:nvPr>
        </p:nvSpPr>
        <p:spPr/>
        <p:txBody>
          <a:bodyPr/>
          <a:lstStyle/>
          <a:p>
            <a:r>
              <a:rPr lang="en-US" b="1" dirty="0"/>
              <a:t>Comparing anticipated loss exposures with actual loss exposures </a:t>
            </a:r>
          </a:p>
        </p:txBody>
      </p:sp>
      <p:sp>
        <p:nvSpPr>
          <p:cNvPr id="3" name="Content Placeholder 2">
            <a:extLst>
              <a:ext uri="{FF2B5EF4-FFF2-40B4-BE49-F238E27FC236}">
                <a16:creationId xmlns:a16="http://schemas.microsoft.com/office/drawing/2014/main" id="{262B3F6A-453C-81DD-5749-FF763328FC01}"/>
              </a:ext>
            </a:extLst>
          </p:cNvPr>
          <p:cNvSpPr>
            <a:spLocks noGrp="1"/>
          </p:cNvSpPr>
          <p:nvPr>
            <p:ph idx="1"/>
          </p:nvPr>
        </p:nvSpPr>
        <p:spPr/>
        <p:txBody>
          <a:bodyPr/>
          <a:lstStyle/>
          <a:p>
            <a:r>
              <a:rPr lang="en-US" dirty="0"/>
              <a:t>An audit helps an insurer access a commercial operation and verify that the loss exposures were calculated accurately </a:t>
            </a:r>
          </a:p>
        </p:txBody>
      </p:sp>
    </p:spTree>
    <p:extLst>
      <p:ext uri="{BB962C8B-B14F-4D97-AF65-F5344CB8AC3E}">
        <p14:creationId xmlns:p14="http://schemas.microsoft.com/office/powerpoint/2010/main" val="60794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0C66E-A699-57D7-DC2A-05EF785598C1}"/>
              </a:ext>
            </a:extLst>
          </p:cNvPr>
          <p:cNvSpPr>
            <a:spLocks noGrp="1"/>
          </p:cNvSpPr>
          <p:nvPr>
            <p:ph type="title"/>
          </p:nvPr>
        </p:nvSpPr>
        <p:spPr/>
        <p:txBody>
          <a:bodyPr/>
          <a:lstStyle/>
          <a:p>
            <a:r>
              <a:rPr lang="en-US" b="1" dirty="0"/>
              <a:t>Benefits of Insurance – </a:t>
            </a:r>
            <a:br>
              <a:rPr lang="en-US" b="1" dirty="0"/>
            </a:br>
            <a:r>
              <a:rPr lang="en-US" b="1" dirty="0"/>
              <a:t>Manage Cash Flow Uncertainty </a:t>
            </a:r>
          </a:p>
        </p:txBody>
      </p:sp>
      <p:sp>
        <p:nvSpPr>
          <p:cNvPr id="3" name="Content Placeholder 2">
            <a:extLst>
              <a:ext uri="{FF2B5EF4-FFF2-40B4-BE49-F238E27FC236}">
                <a16:creationId xmlns:a16="http://schemas.microsoft.com/office/drawing/2014/main" id="{B161D505-E39A-BEFE-42D3-4D1B53BD47A5}"/>
              </a:ext>
            </a:extLst>
          </p:cNvPr>
          <p:cNvSpPr>
            <a:spLocks noGrp="1"/>
          </p:cNvSpPr>
          <p:nvPr>
            <p:ph idx="1"/>
          </p:nvPr>
        </p:nvSpPr>
        <p:spPr/>
        <p:txBody>
          <a:bodyPr/>
          <a:lstStyle/>
          <a:p>
            <a:r>
              <a:rPr lang="en-US" dirty="0"/>
              <a:t>As long as a loss is covered by insurance, the financial effect on the insureds cash flow will be reduced to deductible payments or loss amounts that exceed the policy limits </a:t>
            </a:r>
          </a:p>
        </p:txBody>
      </p:sp>
    </p:spTree>
    <p:extLst>
      <p:ext uri="{BB962C8B-B14F-4D97-AF65-F5344CB8AC3E}">
        <p14:creationId xmlns:p14="http://schemas.microsoft.com/office/powerpoint/2010/main" val="9902279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BF2F-039F-B5AD-88D0-893D60CD3896}"/>
              </a:ext>
            </a:extLst>
          </p:cNvPr>
          <p:cNvSpPr>
            <a:spLocks noGrp="1"/>
          </p:cNvSpPr>
          <p:nvPr>
            <p:ph type="title"/>
          </p:nvPr>
        </p:nvSpPr>
        <p:spPr/>
        <p:txBody>
          <a:bodyPr/>
          <a:lstStyle/>
          <a:p>
            <a:r>
              <a:rPr lang="en-US" b="1" dirty="0"/>
              <a:t>Identifying New Exposures </a:t>
            </a:r>
          </a:p>
        </p:txBody>
      </p:sp>
      <p:sp>
        <p:nvSpPr>
          <p:cNvPr id="3" name="Content Placeholder 2">
            <a:extLst>
              <a:ext uri="{FF2B5EF4-FFF2-40B4-BE49-F238E27FC236}">
                <a16:creationId xmlns:a16="http://schemas.microsoft.com/office/drawing/2014/main" id="{D6B7DB94-F3B2-D5D6-0D5A-32569C3F4365}"/>
              </a:ext>
            </a:extLst>
          </p:cNvPr>
          <p:cNvSpPr>
            <a:spLocks noGrp="1"/>
          </p:cNvSpPr>
          <p:nvPr>
            <p:ph idx="1"/>
          </p:nvPr>
        </p:nvSpPr>
        <p:spPr/>
        <p:txBody>
          <a:bodyPr/>
          <a:lstStyle/>
          <a:p>
            <a:r>
              <a:rPr lang="en-US" dirty="0"/>
              <a:t>A change in operations may create a new exposure and the insured may not communicate such a change to the insurer</a:t>
            </a:r>
          </a:p>
          <a:p>
            <a:r>
              <a:rPr lang="en-US" dirty="0"/>
              <a:t>Premium auditing identifies new exposures and their proper classifications </a:t>
            </a:r>
          </a:p>
        </p:txBody>
      </p:sp>
    </p:spTree>
    <p:extLst>
      <p:ext uri="{BB962C8B-B14F-4D97-AF65-F5344CB8AC3E}">
        <p14:creationId xmlns:p14="http://schemas.microsoft.com/office/powerpoint/2010/main" val="149498062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F4CAD-36C2-A8B1-75C3-69D432320F19}"/>
              </a:ext>
            </a:extLst>
          </p:cNvPr>
          <p:cNvSpPr>
            <a:spLocks noGrp="1"/>
          </p:cNvSpPr>
          <p:nvPr>
            <p:ph type="title"/>
          </p:nvPr>
        </p:nvSpPr>
        <p:spPr/>
        <p:txBody>
          <a:bodyPr/>
          <a:lstStyle/>
          <a:p>
            <a:r>
              <a:rPr lang="en-US" b="1" dirty="0"/>
              <a:t>Accessing an accounts desirability </a:t>
            </a:r>
          </a:p>
        </p:txBody>
      </p:sp>
      <p:sp>
        <p:nvSpPr>
          <p:cNvPr id="3" name="Content Placeholder 2">
            <a:extLst>
              <a:ext uri="{FF2B5EF4-FFF2-40B4-BE49-F238E27FC236}">
                <a16:creationId xmlns:a16="http://schemas.microsoft.com/office/drawing/2014/main" id="{AC9EB20D-B28F-233F-0480-403E58918AEB}"/>
              </a:ext>
            </a:extLst>
          </p:cNvPr>
          <p:cNvSpPr>
            <a:spLocks noGrp="1"/>
          </p:cNvSpPr>
          <p:nvPr>
            <p:ph idx="1"/>
          </p:nvPr>
        </p:nvSpPr>
        <p:spPr/>
        <p:txBody>
          <a:bodyPr/>
          <a:lstStyle/>
          <a:p>
            <a:r>
              <a:rPr lang="en-US" dirty="0"/>
              <a:t>Premium auditors visit the insured’s premises</a:t>
            </a:r>
          </a:p>
          <a:p>
            <a:r>
              <a:rPr lang="en-US" dirty="0"/>
              <a:t>Meet with management </a:t>
            </a:r>
          </a:p>
          <a:p>
            <a:r>
              <a:rPr lang="en-US" dirty="0"/>
              <a:t>Review business records </a:t>
            </a:r>
          </a:p>
          <a:p>
            <a:r>
              <a:rPr lang="en-US" dirty="0"/>
              <a:t>Observe the employees and operations </a:t>
            </a:r>
          </a:p>
          <a:p>
            <a:r>
              <a:rPr lang="en-US" dirty="0"/>
              <a:t>These activities provide valuable insight for underwriting </a:t>
            </a:r>
          </a:p>
        </p:txBody>
      </p:sp>
    </p:spTree>
    <p:extLst>
      <p:ext uri="{BB962C8B-B14F-4D97-AF65-F5344CB8AC3E}">
        <p14:creationId xmlns:p14="http://schemas.microsoft.com/office/powerpoint/2010/main" val="416712029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7F1EC-52BC-CBA7-C3D1-FA7E2A4588A1}"/>
              </a:ext>
            </a:extLst>
          </p:cNvPr>
          <p:cNvSpPr>
            <a:spLocks noGrp="1"/>
          </p:cNvSpPr>
          <p:nvPr>
            <p:ph type="title"/>
          </p:nvPr>
        </p:nvSpPr>
        <p:spPr/>
        <p:txBody>
          <a:bodyPr/>
          <a:lstStyle/>
          <a:p>
            <a:r>
              <a:rPr lang="en-US" b="1" dirty="0"/>
              <a:t>Identifying Physical, Moral &amp; Morale Hazards</a:t>
            </a:r>
          </a:p>
        </p:txBody>
      </p:sp>
      <p:sp>
        <p:nvSpPr>
          <p:cNvPr id="3" name="Content Placeholder 2">
            <a:extLst>
              <a:ext uri="{FF2B5EF4-FFF2-40B4-BE49-F238E27FC236}">
                <a16:creationId xmlns:a16="http://schemas.microsoft.com/office/drawing/2014/main" id="{4519C2BC-7232-56E5-5EE1-9FE59B31DA22}"/>
              </a:ext>
            </a:extLst>
          </p:cNvPr>
          <p:cNvSpPr>
            <a:spLocks noGrp="1"/>
          </p:cNvSpPr>
          <p:nvPr>
            <p:ph idx="1"/>
          </p:nvPr>
        </p:nvSpPr>
        <p:spPr/>
        <p:txBody>
          <a:bodyPr/>
          <a:lstStyle/>
          <a:p>
            <a:r>
              <a:rPr lang="en-US" dirty="0"/>
              <a:t>Auditors can identify a variety of hazards </a:t>
            </a:r>
          </a:p>
          <a:p>
            <a:r>
              <a:rPr lang="en-US" b="1" dirty="0"/>
              <a:t>Physical Hazards </a:t>
            </a:r>
            <a:r>
              <a:rPr lang="en-US" dirty="0"/>
              <a:t>include construction, hazardous materials, poor safety and hygiene practices </a:t>
            </a:r>
          </a:p>
          <a:p>
            <a:r>
              <a:rPr lang="en-US" b="1" dirty="0"/>
              <a:t>Moral hazards </a:t>
            </a:r>
            <a:r>
              <a:rPr lang="en-US" dirty="0"/>
              <a:t>include questionable business practices or a failing business</a:t>
            </a:r>
          </a:p>
          <a:p>
            <a:r>
              <a:rPr lang="en-US" b="1" dirty="0"/>
              <a:t>Morale hazards </a:t>
            </a:r>
            <a:r>
              <a:rPr lang="en-US" dirty="0"/>
              <a:t>include indifference  to properly maintaining property or poor financial recordkeeping</a:t>
            </a:r>
          </a:p>
          <a:p>
            <a:r>
              <a:rPr lang="en-US" dirty="0"/>
              <a:t>Any of these should be promptly communicated to underwriting </a:t>
            </a:r>
          </a:p>
        </p:txBody>
      </p:sp>
    </p:spTree>
    <p:extLst>
      <p:ext uri="{BB962C8B-B14F-4D97-AF65-F5344CB8AC3E}">
        <p14:creationId xmlns:p14="http://schemas.microsoft.com/office/powerpoint/2010/main" val="274108573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71DC-97DB-32C4-CD92-49C7AB8EE0C0}"/>
              </a:ext>
            </a:extLst>
          </p:cNvPr>
          <p:cNvSpPr>
            <a:spLocks noGrp="1"/>
          </p:cNvSpPr>
          <p:nvPr>
            <p:ph type="title"/>
          </p:nvPr>
        </p:nvSpPr>
        <p:spPr/>
        <p:txBody>
          <a:bodyPr/>
          <a:lstStyle/>
          <a:p>
            <a:r>
              <a:rPr lang="en-US" b="1" dirty="0"/>
              <a:t>Other factors that could affect Premium</a:t>
            </a:r>
          </a:p>
        </p:txBody>
      </p:sp>
      <p:sp>
        <p:nvSpPr>
          <p:cNvPr id="3" name="Content Placeholder 2">
            <a:extLst>
              <a:ext uri="{FF2B5EF4-FFF2-40B4-BE49-F238E27FC236}">
                <a16:creationId xmlns:a16="http://schemas.microsoft.com/office/drawing/2014/main" id="{FD316C4A-1785-467E-727B-AE386A4D0137}"/>
              </a:ext>
            </a:extLst>
          </p:cNvPr>
          <p:cNvSpPr>
            <a:spLocks noGrp="1"/>
          </p:cNvSpPr>
          <p:nvPr>
            <p:ph idx="1"/>
          </p:nvPr>
        </p:nvSpPr>
        <p:spPr/>
        <p:txBody>
          <a:bodyPr/>
          <a:lstStyle/>
          <a:p>
            <a:r>
              <a:rPr lang="en-US" dirty="0"/>
              <a:t>Underwriters may deviate from a manual rate for a particular rating classification to reflect the differences between the insured’s actual risk and the average risk in that classification </a:t>
            </a:r>
          </a:p>
          <a:p>
            <a:r>
              <a:rPr lang="en-US" dirty="0"/>
              <a:t>For example, an underwriter might apply a 10% premium reduction to a better than average risk and 5% premium increase to a worse than average risk </a:t>
            </a:r>
          </a:p>
        </p:txBody>
      </p:sp>
    </p:spTree>
    <p:extLst>
      <p:ext uri="{BB962C8B-B14F-4D97-AF65-F5344CB8AC3E}">
        <p14:creationId xmlns:p14="http://schemas.microsoft.com/office/powerpoint/2010/main" val="8573608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44E1D-8C4F-1386-C12D-65341728EBB8}"/>
              </a:ext>
            </a:extLst>
          </p:cNvPr>
          <p:cNvSpPr>
            <a:spLocks noGrp="1"/>
          </p:cNvSpPr>
          <p:nvPr>
            <p:ph type="title"/>
          </p:nvPr>
        </p:nvSpPr>
        <p:spPr/>
        <p:txBody>
          <a:bodyPr/>
          <a:lstStyle/>
          <a:p>
            <a:r>
              <a:rPr lang="en-US" b="1" dirty="0"/>
              <a:t>Other factors that could affect Premium</a:t>
            </a:r>
          </a:p>
        </p:txBody>
      </p:sp>
      <p:sp>
        <p:nvSpPr>
          <p:cNvPr id="3" name="Content Placeholder 2">
            <a:extLst>
              <a:ext uri="{FF2B5EF4-FFF2-40B4-BE49-F238E27FC236}">
                <a16:creationId xmlns:a16="http://schemas.microsoft.com/office/drawing/2014/main" id="{2CA6144C-3627-1E77-79B1-0012AD9B33D1}"/>
              </a:ext>
            </a:extLst>
          </p:cNvPr>
          <p:cNvSpPr>
            <a:spLocks noGrp="1"/>
          </p:cNvSpPr>
          <p:nvPr>
            <p:ph idx="1"/>
          </p:nvPr>
        </p:nvSpPr>
        <p:spPr/>
        <p:txBody>
          <a:bodyPr/>
          <a:lstStyle/>
          <a:p>
            <a:r>
              <a:rPr lang="en-US" dirty="0"/>
              <a:t>Increasing Policy Limits</a:t>
            </a:r>
          </a:p>
          <a:p>
            <a:r>
              <a:rPr lang="en-US" dirty="0"/>
              <a:t>Purchasing optional coverages </a:t>
            </a:r>
          </a:p>
          <a:p>
            <a:r>
              <a:rPr lang="en-US" dirty="0"/>
              <a:t>Good-student discounts </a:t>
            </a:r>
          </a:p>
          <a:p>
            <a:r>
              <a:rPr lang="en-US" dirty="0"/>
              <a:t>Installing fire-protection systems</a:t>
            </a:r>
          </a:p>
          <a:p>
            <a:r>
              <a:rPr lang="en-US" dirty="0"/>
              <a:t>Positive loss experience in the recent past</a:t>
            </a:r>
          </a:p>
          <a:p>
            <a:r>
              <a:rPr lang="en-US" dirty="0"/>
              <a:t>The care and condition of the premises </a:t>
            </a:r>
          </a:p>
          <a:p>
            <a:r>
              <a:rPr lang="en-US" dirty="0"/>
              <a:t>An insured’s employees receiving specific training </a:t>
            </a:r>
          </a:p>
        </p:txBody>
      </p:sp>
    </p:spTree>
    <p:extLst>
      <p:ext uri="{BB962C8B-B14F-4D97-AF65-F5344CB8AC3E}">
        <p14:creationId xmlns:p14="http://schemas.microsoft.com/office/powerpoint/2010/main" val="23855650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F392B-4990-1156-EA84-273477E8D679}"/>
              </a:ext>
            </a:extLst>
          </p:cNvPr>
          <p:cNvSpPr>
            <a:spLocks noGrp="1"/>
          </p:cNvSpPr>
          <p:nvPr>
            <p:ph type="title"/>
          </p:nvPr>
        </p:nvSpPr>
        <p:spPr/>
        <p:txBody>
          <a:bodyPr/>
          <a:lstStyle/>
          <a:p>
            <a:r>
              <a:rPr lang="en-US" b="1" dirty="0"/>
              <a:t>Claims Function (2 Goals)</a:t>
            </a:r>
          </a:p>
        </p:txBody>
      </p:sp>
      <p:sp>
        <p:nvSpPr>
          <p:cNvPr id="3" name="Content Placeholder 2">
            <a:extLst>
              <a:ext uri="{FF2B5EF4-FFF2-40B4-BE49-F238E27FC236}">
                <a16:creationId xmlns:a16="http://schemas.microsoft.com/office/drawing/2014/main" id="{EB6B7DFD-DC75-F886-5692-2295E779DB90}"/>
              </a:ext>
            </a:extLst>
          </p:cNvPr>
          <p:cNvSpPr>
            <a:spLocks noGrp="1"/>
          </p:cNvSpPr>
          <p:nvPr>
            <p:ph idx="1"/>
          </p:nvPr>
        </p:nvSpPr>
        <p:spPr/>
        <p:txBody>
          <a:bodyPr/>
          <a:lstStyle/>
          <a:p>
            <a:r>
              <a:rPr lang="en-US" dirty="0"/>
              <a:t>1.) To keep the insurance promise to it’s customers</a:t>
            </a:r>
          </a:p>
          <a:p>
            <a:r>
              <a:rPr lang="en-US" dirty="0"/>
              <a:t>2.) To support insurers profit goal</a:t>
            </a:r>
          </a:p>
        </p:txBody>
      </p:sp>
    </p:spTree>
    <p:extLst>
      <p:ext uri="{BB962C8B-B14F-4D97-AF65-F5344CB8AC3E}">
        <p14:creationId xmlns:p14="http://schemas.microsoft.com/office/powerpoint/2010/main" val="397667776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DE52D-CDF3-AC37-B77A-B80B892FBEBF}"/>
              </a:ext>
            </a:extLst>
          </p:cNvPr>
          <p:cNvSpPr>
            <a:spLocks noGrp="1"/>
          </p:cNvSpPr>
          <p:nvPr>
            <p:ph type="title"/>
          </p:nvPr>
        </p:nvSpPr>
        <p:spPr/>
        <p:txBody>
          <a:bodyPr/>
          <a:lstStyle/>
          <a:p>
            <a:r>
              <a:rPr lang="en-US" b="1" dirty="0"/>
              <a:t>Claim</a:t>
            </a:r>
          </a:p>
        </p:txBody>
      </p:sp>
      <p:sp>
        <p:nvSpPr>
          <p:cNvPr id="3" name="Content Placeholder 2">
            <a:extLst>
              <a:ext uri="{FF2B5EF4-FFF2-40B4-BE49-F238E27FC236}">
                <a16:creationId xmlns:a16="http://schemas.microsoft.com/office/drawing/2014/main" id="{1A7C5CDB-F9BF-0AEF-72F9-22C732BA0D9E}"/>
              </a:ext>
            </a:extLst>
          </p:cNvPr>
          <p:cNvSpPr>
            <a:spLocks noGrp="1"/>
          </p:cNvSpPr>
          <p:nvPr>
            <p:ph idx="1"/>
          </p:nvPr>
        </p:nvSpPr>
        <p:spPr/>
        <p:txBody>
          <a:bodyPr/>
          <a:lstStyle/>
          <a:p>
            <a:r>
              <a:rPr lang="en-US" dirty="0"/>
              <a:t>Request by a person or business seeking compensation from an insurer for a loss that may be covered by an insurance policy</a:t>
            </a:r>
          </a:p>
          <a:p>
            <a:pPr marL="0" indent="0">
              <a:buNone/>
            </a:pPr>
            <a:endParaRPr lang="en-US" dirty="0"/>
          </a:p>
        </p:txBody>
      </p:sp>
    </p:spTree>
    <p:extLst>
      <p:ext uri="{BB962C8B-B14F-4D97-AF65-F5344CB8AC3E}">
        <p14:creationId xmlns:p14="http://schemas.microsoft.com/office/powerpoint/2010/main" val="215971157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7199C-C86C-027D-70E7-C5D6BD004F16}"/>
              </a:ext>
            </a:extLst>
          </p:cNvPr>
          <p:cNvSpPr>
            <a:spLocks noGrp="1"/>
          </p:cNvSpPr>
          <p:nvPr>
            <p:ph type="title"/>
          </p:nvPr>
        </p:nvSpPr>
        <p:spPr/>
        <p:txBody>
          <a:bodyPr/>
          <a:lstStyle/>
          <a:p>
            <a:r>
              <a:rPr lang="en-US" b="1" dirty="0"/>
              <a:t>Claimant</a:t>
            </a:r>
          </a:p>
        </p:txBody>
      </p:sp>
      <p:sp>
        <p:nvSpPr>
          <p:cNvPr id="3" name="Content Placeholder 2">
            <a:extLst>
              <a:ext uri="{FF2B5EF4-FFF2-40B4-BE49-F238E27FC236}">
                <a16:creationId xmlns:a16="http://schemas.microsoft.com/office/drawing/2014/main" id="{AD5D594B-44D9-A923-F124-2BE97B7E3922}"/>
              </a:ext>
            </a:extLst>
          </p:cNvPr>
          <p:cNvSpPr>
            <a:spLocks noGrp="1"/>
          </p:cNvSpPr>
          <p:nvPr>
            <p:ph idx="1"/>
          </p:nvPr>
        </p:nvSpPr>
        <p:spPr/>
        <p:txBody>
          <a:bodyPr/>
          <a:lstStyle/>
          <a:p>
            <a:r>
              <a:rPr lang="en-US" dirty="0"/>
              <a:t>The party who makes the claim</a:t>
            </a:r>
          </a:p>
        </p:txBody>
      </p:sp>
    </p:spTree>
    <p:extLst>
      <p:ext uri="{BB962C8B-B14F-4D97-AF65-F5344CB8AC3E}">
        <p14:creationId xmlns:p14="http://schemas.microsoft.com/office/powerpoint/2010/main" val="310264589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44012-4BA3-E943-0A03-11EC3CB1AE81}"/>
              </a:ext>
            </a:extLst>
          </p:cNvPr>
          <p:cNvSpPr>
            <a:spLocks noGrp="1"/>
          </p:cNvSpPr>
          <p:nvPr>
            <p:ph type="title"/>
          </p:nvPr>
        </p:nvSpPr>
        <p:spPr/>
        <p:txBody>
          <a:bodyPr/>
          <a:lstStyle/>
          <a:p>
            <a:r>
              <a:rPr lang="en-US" b="1" dirty="0"/>
              <a:t>Claims</a:t>
            </a:r>
          </a:p>
        </p:txBody>
      </p:sp>
      <p:sp>
        <p:nvSpPr>
          <p:cNvPr id="3" name="Content Placeholder 2">
            <a:extLst>
              <a:ext uri="{FF2B5EF4-FFF2-40B4-BE49-F238E27FC236}">
                <a16:creationId xmlns:a16="http://schemas.microsoft.com/office/drawing/2014/main" id="{086BB406-3CAD-1068-7B95-D1CA5AA34CFB}"/>
              </a:ext>
            </a:extLst>
          </p:cNvPr>
          <p:cNvSpPr>
            <a:spLocks noGrp="1"/>
          </p:cNvSpPr>
          <p:nvPr>
            <p:ph idx="1"/>
          </p:nvPr>
        </p:nvSpPr>
        <p:spPr/>
        <p:txBody>
          <a:bodyPr/>
          <a:lstStyle/>
          <a:p>
            <a:r>
              <a:rPr lang="en-US" dirty="0"/>
              <a:t>With a first party claim the claimant makes a claim against his or her own insurance </a:t>
            </a:r>
          </a:p>
          <a:p>
            <a:r>
              <a:rPr lang="en-US" dirty="0"/>
              <a:t>With a third party claim the claimant makes a claim against someone else's insurance </a:t>
            </a:r>
          </a:p>
        </p:txBody>
      </p:sp>
    </p:spTree>
    <p:extLst>
      <p:ext uri="{BB962C8B-B14F-4D97-AF65-F5344CB8AC3E}">
        <p14:creationId xmlns:p14="http://schemas.microsoft.com/office/powerpoint/2010/main" val="381691364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890A7-06E6-241A-28DF-0479B0E082C5}"/>
              </a:ext>
            </a:extLst>
          </p:cNvPr>
          <p:cNvSpPr>
            <a:spLocks noGrp="1"/>
          </p:cNvSpPr>
          <p:nvPr>
            <p:ph type="title"/>
          </p:nvPr>
        </p:nvSpPr>
        <p:spPr/>
        <p:txBody>
          <a:bodyPr/>
          <a:lstStyle/>
          <a:p>
            <a:r>
              <a:rPr lang="en-US" b="1" dirty="0"/>
              <a:t>Claim Representative </a:t>
            </a:r>
          </a:p>
        </p:txBody>
      </p:sp>
      <p:sp>
        <p:nvSpPr>
          <p:cNvPr id="3" name="Content Placeholder 2">
            <a:extLst>
              <a:ext uri="{FF2B5EF4-FFF2-40B4-BE49-F238E27FC236}">
                <a16:creationId xmlns:a16="http://schemas.microsoft.com/office/drawing/2014/main" id="{DEDFFF6F-295F-EA9F-38E4-70A8A8FDA347}"/>
              </a:ext>
            </a:extLst>
          </p:cNvPr>
          <p:cNvSpPr>
            <a:spLocks noGrp="1"/>
          </p:cNvSpPr>
          <p:nvPr>
            <p:ph idx="1"/>
          </p:nvPr>
        </p:nvSpPr>
        <p:spPr/>
        <p:txBody>
          <a:bodyPr/>
          <a:lstStyle/>
          <a:p>
            <a:r>
              <a:rPr lang="en-US" dirty="0"/>
              <a:t>The person responsible for investigating, evaluating and settling claims</a:t>
            </a:r>
          </a:p>
        </p:txBody>
      </p:sp>
    </p:spTree>
    <p:extLst>
      <p:ext uri="{BB962C8B-B14F-4D97-AF65-F5344CB8AC3E}">
        <p14:creationId xmlns:p14="http://schemas.microsoft.com/office/powerpoint/2010/main" val="92928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20212</TotalTime>
  <Words>8082</Words>
  <Application>Microsoft Office PowerPoint</Application>
  <PresentationFormat>Widescreen</PresentationFormat>
  <Paragraphs>680</Paragraphs>
  <Slides>170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170</vt:i4>
      </vt:variant>
    </vt:vector>
  </HeadingPairs>
  <TitlesOfParts>
    <vt:vector size="174" baseType="lpstr">
      <vt:lpstr>Arial</vt:lpstr>
      <vt:lpstr>Calibri</vt:lpstr>
      <vt:lpstr>Calibri Light</vt:lpstr>
      <vt:lpstr>Office Theme</vt:lpstr>
      <vt:lpstr>AINS 101 Study Material </vt:lpstr>
      <vt:lpstr>What is Insurance?</vt:lpstr>
      <vt:lpstr>Why do we have insurance?</vt:lpstr>
      <vt:lpstr>Risk</vt:lpstr>
      <vt:lpstr>Transfer</vt:lpstr>
      <vt:lpstr>Pooling</vt:lpstr>
      <vt:lpstr>Benefits of Insurance</vt:lpstr>
      <vt:lpstr>Benefits of Insurance- Pay for Losses</vt:lpstr>
      <vt:lpstr>Benefits of Insurance –  Manage Cash Flow Uncertainty </vt:lpstr>
      <vt:lpstr>Benefits of Insurance-  Comply with Legal Requirements</vt:lpstr>
      <vt:lpstr>Benefits of Insurance-  Promote Risk Control Activity </vt:lpstr>
      <vt:lpstr>Other Benefits of Insurance</vt:lpstr>
      <vt:lpstr>Personal Insurance – Property Insurance</vt:lpstr>
      <vt:lpstr>Personal Insurance – Liability Insurance</vt:lpstr>
      <vt:lpstr>Personal Insurance – Life Insurance</vt:lpstr>
      <vt:lpstr>Personal Insurance- Health Insurance </vt:lpstr>
      <vt:lpstr>Personal Property-Casualty Insurance  Homeowners</vt:lpstr>
      <vt:lpstr>Personal Property-Casualty Insurance  Personal Auto</vt:lpstr>
      <vt:lpstr>Personal Property-Casualty Insurance  Personal Umbrella</vt:lpstr>
      <vt:lpstr>Commercial Insurance</vt:lpstr>
      <vt:lpstr>Commercial Property</vt:lpstr>
      <vt:lpstr>Commercial Crime</vt:lpstr>
      <vt:lpstr>Commercial General Liability </vt:lpstr>
      <vt:lpstr>Commercial Auto</vt:lpstr>
      <vt:lpstr>Workers Compensation </vt:lpstr>
      <vt:lpstr>Commercial Umbrella </vt:lpstr>
      <vt:lpstr>Types of Insurance</vt:lpstr>
      <vt:lpstr>Types of Insurance</vt:lpstr>
      <vt:lpstr>Reinsurance</vt:lpstr>
      <vt:lpstr>PowerPoint Presentation</vt:lpstr>
      <vt:lpstr> Government Insurance</vt:lpstr>
      <vt:lpstr>Examples of Federal Government Insurance plans…</vt:lpstr>
      <vt:lpstr>Examples of State Government Insurance plans…</vt:lpstr>
      <vt:lpstr>Pure Risk</vt:lpstr>
      <vt:lpstr>Speculative Risk</vt:lpstr>
      <vt:lpstr>Hazard Risk</vt:lpstr>
      <vt:lpstr>Operational Risk</vt:lpstr>
      <vt:lpstr>Financial Risk</vt:lpstr>
      <vt:lpstr>Strategic Risk</vt:lpstr>
      <vt:lpstr>Why is Insurance industry regulated? </vt:lpstr>
      <vt:lpstr>Why is Insurance industry regulated? </vt:lpstr>
      <vt:lpstr>Preventing Destructive Competition </vt:lpstr>
      <vt:lpstr>Deciphering Insurer Financial Statements</vt:lpstr>
      <vt:lpstr>Insurance Income Statement for the Year   (in $Millions)</vt:lpstr>
      <vt:lpstr>An insurer’s Balance Sheet</vt:lpstr>
      <vt:lpstr>Policyholder Surplus</vt:lpstr>
      <vt:lpstr>Income Statement</vt:lpstr>
      <vt:lpstr>Earned Premiums</vt:lpstr>
      <vt:lpstr>Balance Sheet </vt:lpstr>
      <vt:lpstr>PowerPoint Presentation</vt:lpstr>
      <vt:lpstr>Combined Ratio</vt:lpstr>
      <vt:lpstr>Loss Ratio</vt:lpstr>
      <vt:lpstr>Expense Ratio</vt:lpstr>
      <vt:lpstr>Combined Ratio</vt:lpstr>
      <vt:lpstr>Combined Ratio</vt:lpstr>
      <vt:lpstr>How is Insurance Marketed?</vt:lpstr>
      <vt:lpstr>Independent Agents and Brokers (producers) </vt:lpstr>
      <vt:lpstr>Exclusive Agency</vt:lpstr>
      <vt:lpstr>Direct Writer  </vt:lpstr>
      <vt:lpstr>Insurance Distribution Channels</vt:lpstr>
      <vt:lpstr>What Underwriters do</vt:lpstr>
      <vt:lpstr>Primary Underwriting Activities</vt:lpstr>
      <vt:lpstr>Valuable Risk Control &amp; Auditing Information</vt:lpstr>
      <vt:lpstr>Two types of Underwriters</vt:lpstr>
      <vt:lpstr>Field (Line) Underwriter</vt:lpstr>
      <vt:lpstr>Corporate (Staff) Underwriter</vt:lpstr>
      <vt:lpstr>PowerPoint Presentation</vt:lpstr>
      <vt:lpstr>First Steps to the Underwriting Process</vt:lpstr>
      <vt:lpstr>What are some modifications an underwriter might consider before accepting an application?</vt:lpstr>
      <vt:lpstr>Implement Risk Controls</vt:lpstr>
      <vt:lpstr>Change the Premium</vt:lpstr>
      <vt:lpstr>Adjust the policy terms &amp; conditions</vt:lpstr>
      <vt:lpstr>Other factors to consider</vt:lpstr>
      <vt:lpstr>What tasks must be completed to implement an underwriting decision?</vt:lpstr>
      <vt:lpstr> Communicate decisions to the producer (agent or broker) </vt:lpstr>
      <vt:lpstr>Issue Required Documents</vt:lpstr>
      <vt:lpstr>Record information about the Applicant and Policy</vt:lpstr>
      <vt:lpstr>Monitor the Underwriting Decision</vt:lpstr>
      <vt:lpstr>Factors Needed to Calculate a Policy Premium (Rating)</vt:lpstr>
      <vt:lpstr>What is an insurance rate?</vt:lpstr>
      <vt:lpstr>What is an exposure unit?</vt:lpstr>
      <vt:lpstr>Calculating a Policy Premium</vt:lpstr>
      <vt:lpstr>Insurance Rate</vt:lpstr>
      <vt:lpstr>Exposure Units</vt:lpstr>
      <vt:lpstr>Calculating a Commercial Property Premium</vt:lpstr>
      <vt:lpstr>Collaborating with Premium Auditors</vt:lpstr>
      <vt:lpstr>Premium Auditors help underwriters…</vt:lpstr>
      <vt:lpstr>Ensuring accurate classification of exposures</vt:lpstr>
      <vt:lpstr>Comparing anticipated loss exposures with actual loss exposures </vt:lpstr>
      <vt:lpstr>Identifying New Exposures </vt:lpstr>
      <vt:lpstr>Accessing an accounts desirability </vt:lpstr>
      <vt:lpstr>Identifying Physical, Moral &amp; Morale Hazards</vt:lpstr>
      <vt:lpstr>Other factors that could affect Premium</vt:lpstr>
      <vt:lpstr>Other factors that could affect Premium</vt:lpstr>
      <vt:lpstr>Claims Function (2 Goals)</vt:lpstr>
      <vt:lpstr>Claim</vt:lpstr>
      <vt:lpstr>Claimant</vt:lpstr>
      <vt:lpstr>Claims</vt:lpstr>
      <vt:lpstr>Claim Representative </vt:lpstr>
      <vt:lpstr>Claims Department Hierarchy</vt:lpstr>
      <vt:lpstr>Claims Department Hierarchy </vt:lpstr>
      <vt:lpstr>Claims Representative </vt:lpstr>
      <vt:lpstr>Claims Hierarchy</vt:lpstr>
      <vt:lpstr>How Departments Help One Another (Claims)</vt:lpstr>
      <vt:lpstr>How Departments Help One Another (Claims)</vt:lpstr>
      <vt:lpstr>How Departments Help One Another (Claims)</vt:lpstr>
      <vt:lpstr>How Departments Help One Another (Claims)</vt:lpstr>
      <vt:lpstr>Claim Process</vt:lpstr>
      <vt:lpstr>Finding Policies by…</vt:lpstr>
      <vt:lpstr>Subrogation</vt:lpstr>
      <vt:lpstr>Examples of Claim Documentation </vt:lpstr>
      <vt:lpstr>Calculate amount of loss</vt:lpstr>
      <vt:lpstr>4 Questions a claims Representative should ask when processing a property insurance claim</vt:lpstr>
      <vt:lpstr>Valuation Methods</vt:lpstr>
      <vt:lpstr>Subrogation</vt:lpstr>
      <vt:lpstr>Salvage Rights</vt:lpstr>
      <vt:lpstr>Special Considerations for Property Catastrophe Claims</vt:lpstr>
      <vt:lpstr>Liability Claims Handling is often more complex</vt:lpstr>
      <vt:lpstr>Compensatory Damages </vt:lpstr>
      <vt:lpstr>Punitive Damages </vt:lpstr>
      <vt:lpstr>Claim Coverage </vt:lpstr>
      <vt:lpstr>Compensatory Damages</vt:lpstr>
      <vt:lpstr>Special Damages</vt:lpstr>
      <vt:lpstr>General Damages </vt:lpstr>
      <vt:lpstr>Punitive Damages</vt:lpstr>
      <vt:lpstr>Sales Team</vt:lpstr>
      <vt:lpstr>How Risk Management Reviews build Producer/Customer Relationships </vt:lpstr>
      <vt:lpstr>Producers…</vt:lpstr>
      <vt:lpstr>Customer Service Reps (CSR)</vt:lpstr>
      <vt:lpstr>Relationship Management/ Risk Consultation Process</vt:lpstr>
      <vt:lpstr>Steps of the Risk Consultation Process </vt:lpstr>
      <vt:lpstr>(Step 1) Establish Standards of Acceptable Performance </vt:lpstr>
      <vt:lpstr>(Step 2) Compare Actual Results with the Standards</vt:lpstr>
      <vt:lpstr>(Step 3) Correct Substandard Performance or Revise Standards </vt:lpstr>
      <vt:lpstr>(Step 4) Evaluate substantially Exceeded Standards</vt:lpstr>
      <vt:lpstr>Not Ideally Insurable Loss Exposures </vt:lpstr>
      <vt:lpstr>Characteristics of Ideally Insurable Loss Exposures</vt:lpstr>
      <vt:lpstr>Pure Risk</vt:lpstr>
      <vt:lpstr>Fortuitous </vt:lpstr>
      <vt:lpstr>Definite &amp; Measurable </vt:lpstr>
      <vt:lpstr>One of a Larger Number and Independent</vt:lpstr>
      <vt:lpstr>Independent (Not Catastrophic) </vt:lpstr>
      <vt:lpstr>Catastrophic Loss (Severe) </vt:lpstr>
      <vt:lpstr>Affordable</vt:lpstr>
      <vt:lpstr>Distinguishing Characteristics of Insurance Policies </vt:lpstr>
      <vt:lpstr>Contract of Indemnity </vt:lpstr>
      <vt:lpstr>Contract of Indemnity</vt:lpstr>
      <vt:lpstr>Utmost Food Faith</vt:lpstr>
      <vt:lpstr>Fortuitous Events and the Exchange of Unequal Amounts</vt:lpstr>
      <vt:lpstr>Conditional Contract of Adhesion </vt:lpstr>
      <vt:lpstr>Nontransferable</vt:lpstr>
      <vt:lpstr>Insurance Policy Structure</vt:lpstr>
      <vt:lpstr>Preprinted or Manuscript </vt:lpstr>
      <vt:lpstr>Self Contained or Modular Policies</vt:lpstr>
      <vt:lpstr>What other Documents can a Policy contain?</vt:lpstr>
      <vt:lpstr>Insurance Policy Provisions</vt:lpstr>
      <vt:lpstr>Insurance Policy lay out</vt:lpstr>
      <vt:lpstr>Declarations </vt:lpstr>
      <vt:lpstr>Definitions </vt:lpstr>
      <vt:lpstr>Insuring Agreement</vt:lpstr>
      <vt:lpstr>Conditions &amp; Exclusions</vt:lpstr>
      <vt:lpstr>Declarations</vt:lpstr>
      <vt:lpstr>Insuring Agreements</vt:lpstr>
      <vt:lpstr>Exclusions</vt:lpstr>
      <vt:lpstr>Conditions</vt:lpstr>
      <vt:lpstr>Definitions</vt:lpstr>
      <vt:lpstr>Insuring Agreements</vt:lpstr>
      <vt:lpstr>Property Insurance Policy</vt:lpstr>
      <vt:lpstr>Liability Policy Provisions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AINS 101 Study Material</dc:title>
  <dc:creator>Brian Foley</dc:creator>
  <cp:lastModifiedBy>Brian Foley</cp:lastModifiedBy>
  <cp:revision>56</cp:revision>
  <dcterms:created xsi:type="dcterms:W3CDTF">2023-10-29T17:09:53Z</dcterms:created>
  <dcterms:modified xsi:type="dcterms:W3CDTF">2024-05-19T17:27:08Z</dcterms:modified>
</cp:coreProperties>
</file>